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handoutMasterIdLst>
    <p:handoutMasterId r:id="rId17"/>
  </p:handoutMasterIdLst>
  <p:sldIdLst>
    <p:sldId id="473" r:id="rId2"/>
    <p:sldId id="477" r:id="rId3"/>
    <p:sldId id="478" r:id="rId4"/>
    <p:sldId id="479" r:id="rId5"/>
    <p:sldId id="481" r:id="rId6"/>
    <p:sldId id="482" r:id="rId7"/>
    <p:sldId id="483" r:id="rId8"/>
    <p:sldId id="484" r:id="rId9"/>
    <p:sldId id="485" r:id="rId10"/>
    <p:sldId id="498" r:id="rId11"/>
    <p:sldId id="499" r:id="rId12"/>
    <p:sldId id="500" r:id="rId13"/>
    <p:sldId id="501" r:id="rId14"/>
    <p:sldId id="486" r:id="rId15"/>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8" d="100"/>
          <a:sy n="78" d="100"/>
        </p:scale>
        <p:origin x="32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D286DA8-1214-99F7-330F-C1DCC50C4F96}"/>
              </a:ext>
            </a:extLst>
          </p:cNvPr>
          <p:cNvSpPr>
            <a:spLocks noGrp="1"/>
          </p:cNvSpPr>
          <p:nvPr>
            <p:ph type="hdr" sz="quarter"/>
          </p:nvPr>
        </p:nvSpPr>
        <p:spPr>
          <a:xfrm>
            <a:off x="0" y="0"/>
            <a:ext cx="3169920" cy="481728"/>
          </a:xfrm>
          <a:prstGeom prst="rect">
            <a:avLst/>
          </a:prstGeom>
        </p:spPr>
        <p:txBody>
          <a:bodyPr vert="horz" lIns="96647" tIns="48324" rIns="96647" bIns="48324" rtlCol="0"/>
          <a:lstStyle>
            <a:lvl1pPr algn="l">
              <a:defRPr sz="1200"/>
            </a:lvl1pPr>
          </a:lstStyle>
          <a:p>
            <a:endParaRPr lang="en-US" sz="1000" dirty="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26202000-5FF4-3EDB-FC56-EC62E2A00DF7}"/>
              </a:ext>
            </a:extLst>
          </p:cNvPr>
          <p:cNvSpPr>
            <a:spLocks noGrp="1"/>
          </p:cNvSpPr>
          <p:nvPr>
            <p:ph type="dt" sz="quarter" idx="1"/>
          </p:nvPr>
        </p:nvSpPr>
        <p:spPr>
          <a:xfrm>
            <a:off x="4143587" y="0"/>
            <a:ext cx="3169920" cy="481728"/>
          </a:xfrm>
          <a:prstGeom prst="rect">
            <a:avLst/>
          </a:prstGeom>
        </p:spPr>
        <p:txBody>
          <a:bodyPr vert="horz" lIns="96647" tIns="48324" rIns="96647" bIns="48324" rtlCol="0"/>
          <a:lstStyle>
            <a:lvl1pPr algn="r">
              <a:defRPr sz="1200"/>
            </a:lvl1pPr>
          </a:lstStyle>
          <a:p>
            <a:r>
              <a:rPr lang="en-US" sz="1000">
                <a:latin typeface="Arial" panose="020B0604020202020204" pitchFamily="34" charset="0"/>
                <a:cs typeface="Arial" panose="020B0604020202020204" pitchFamily="34" charset="0"/>
              </a:rPr>
              <a:t>8/7/2022 am</a:t>
            </a:r>
          </a:p>
        </p:txBody>
      </p:sp>
      <p:sp>
        <p:nvSpPr>
          <p:cNvPr id="4" name="Footer Placeholder 3">
            <a:extLst>
              <a:ext uri="{FF2B5EF4-FFF2-40B4-BE49-F238E27FC236}">
                <a16:creationId xmlns:a16="http://schemas.microsoft.com/office/drawing/2014/main" id="{FC9065DE-9F86-A765-9951-C15D990C5879}"/>
              </a:ext>
            </a:extLst>
          </p:cNvPr>
          <p:cNvSpPr>
            <a:spLocks noGrp="1"/>
          </p:cNvSpPr>
          <p:nvPr>
            <p:ph type="ftr" sz="quarter" idx="2"/>
          </p:nvPr>
        </p:nvSpPr>
        <p:spPr>
          <a:xfrm>
            <a:off x="0" y="9119476"/>
            <a:ext cx="3169920" cy="481727"/>
          </a:xfrm>
          <a:prstGeom prst="rect">
            <a:avLst/>
          </a:prstGeom>
        </p:spPr>
        <p:txBody>
          <a:bodyPr vert="horz" lIns="96647" tIns="48324" rIns="96647" bIns="48324"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3CCF283B-CA7D-5BD8-FC99-6E0C45AE6351}"/>
              </a:ext>
            </a:extLst>
          </p:cNvPr>
          <p:cNvSpPr>
            <a:spLocks noGrp="1"/>
          </p:cNvSpPr>
          <p:nvPr>
            <p:ph type="sldNum" sz="quarter" idx="3"/>
          </p:nvPr>
        </p:nvSpPr>
        <p:spPr>
          <a:xfrm>
            <a:off x="4143587" y="9119476"/>
            <a:ext cx="3169920" cy="481727"/>
          </a:xfrm>
          <a:prstGeom prst="rect">
            <a:avLst/>
          </a:prstGeom>
        </p:spPr>
        <p:txBody>
          <a:bodyPr vert="horz" lIns="96647" tIns="48324" rIns="96647" bIns="48324" rtlCol="0" anchor="b"/>
          <a:lstStyle>
            <a:lvl1pPr algn="r">
              <a:defRPr sz="1200"/>
            </a:lvl1pPr>
          </a:lstStyle>
          <a:p>
            <a:fld id="{A47C0691-DC9D-4BE2-B256-2959E5D6E704}"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08492306"/>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47" tIns="48324" rIns="96647" bIns="48324" rtlCol="0"/>
          <a:lstStyle>
            <a:lvl1pPr algn="l">
              <a:defRPr sz="1200"/>
            </a:lvl1pPr>
          </a:lstStyle>
          <a:p>
            <a:endParaRPr lang="en-US"/>
          </a:p>
        </p:txBody>
      </p:sp>
      <p:sp>
        <p:nvSpPr>
          <p:cNvPr id="3" name="Date Placeholder 2"/>
          <p:cNvSpPr>
            <a:spLocks noGrp="1"/>
          </p:cNvSpPr>
          <p:nvPr>
            <p:ph type="dt" idx="1"/>
          </p:nvPr>
        </p:nvSpPr>
        <p:spPr>
          <a:xfrm>
            <a:off x="4143587" y="0"/>
            <a:ext cx="3169920" cy="481728"/>
          </a:xfrm>
          <a:prstGeom prst="rect">
            <a:avLst/>
          </a:prstGeom>
        </p:spPr>
        <p:txBody>
          <a:bodyPr vert="horz" lIns="96647" tIns="48324" rIns="96647" bIns="48324" rtlCol="0"/>
          <a:lstStyle>
            <a:lvl1pPr algn="r">
              <a:defRPr sz="1200"/>
            </a:lvl1pPr>
          </a:lstStyle>
          <a:p>
            <a:r>
              <a:rPr lang="en-US"/>
              <a:t>8/7/2022 am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47" tIns="48324" rIns="96647" bIns="48324" rtlCol="0" anchor="ctr"/>
          <a:lstStyle/>
          <a:p>
            <a:endParaRPr lang="en-US"/>
          </a:p>
        </p:txBody>
      </p:sp>
      <p:sp>
        <p:nvSpPr>
          <p:cNvPr id="5" name="Notes Placeholder 4"/>
          <p:cNvSpPr>
            <a:spLocks noGrp="1"/>
          </p:cNvSpPr>
          <p:nvPr>
            <p:ph type="body" sz="quarter" idx="3"/>
          </p:nvPr>
        </p:nvSpPr>
        <p:spPr>
          <a:xfrm>
            <a:off x="731521" y="4620577"/>
            <a:ext cx="5852160" cy="3780472"/>
          </a:xfrm>
          <a:prstGeom prst="rect">
            <a:avLst/>
          </a:prstGeom>
        </p:spPr>
        <p:txBody>
          <a:bodyPr vert="horz" lIns="96647" tIns="48324" rIns="96647" bIns="483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6"/>
            <a:ext cx="3169920" cy="481727"/>
          </a:xfrm>
          <a:prstGeom prst="rect">
            <a:avLst/>
          </a:prstGeom>
        </p:spPr>
        <p:txBody>
          <a:bodyPr vert="horz" lIns="96647" tIns="48324" rIns="96647" bIns="48324"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587" y="9119476"/>
            <a:ext cx="3169920" cy="481727"/>
          </a:xfrm>
          <a:prstGeom prst="rect">
            <a:avLst/>
          </a:prstGeom>
        </p:spPr>
        <p:txBody>
          <a:bodyPr vert="horz" lIns="96647" tIns="48324" rIns="96647" bIns="48324" rtlCol="0" anchor="b"/>
          <a:lstStyle>
            <a:lvl1pPr algn="r">
              <a:defRPr sz="1200"/>
            </a:lvl1pPr>
          </a:lstStyle>
          <a:p>
            <a:fld id="{DD25B7B2-1EF2-46C0-845A-2CB029DC8BA6}" type="slidenum">
              <a:rPr lang="en-US" smtClean="0"/>
              <a:t>‹#›</a:t>
            </a:fld>
            <a:endParaRPr lang="en-US"/>
          </a:p>
        </p:txBody>
      </p:sp>
    </p:spTree>
    <p:extLst>
      <p:ext uri="{BB962C8B-B14F-4D97-AF65-F5344CB8AC3E}">
        <p14:creationId xmlns:p14="http://schemas.microsoft.com/office/powerpoint/2010/main" val="498741952"/>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bible.ca/ntx-organization-historical-development-papal-patriarchal-systems-150-250AD.htm" TargetMode="External"/><Relationship Id="rId2" Type="http://schemas.openxmlformats.org/officeDocument/2006/relationships/slide" Target="../slides/slide7.xml"/><Relationship Id="rId1" Type="http://schemas.openxmlformats.org/officeDocument/2006/relationships/notesMaster" Target="../notesMasters/notesMaster1.xml"/><Relationship Id="rId5" Type="http://schemas.openxmlformats.org/officeDocument/2006/relationships/hyperlink" Target="http://www.bible.ca/orthodox-church-autocephalous-hierarchy-organization.htm" TargetMode="External"/><Relationship Id="rId4" Type="http://schemas.openxmlformats.org/officeDocument/2006/relationships/hyperlink" Target="http://www.bible.ca/catholic-church-hierarchy-organization.htm"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defTabSz="966471" eaLnBrk="0" fontAlgn="base" hangingPunct="0">
              <a:spcBef>
                <a:spcPct val="0"/>
              </a:spcBef>
              <a:spcAft>
                <a:spcPct val="0"/>
              </a:spcAft>
              <a:defRPr/>
            </a:pPr>
            <a:fld id="{25C72E80-1F5F-4D99-ACB6-4AB861AA2986}" type="slidenum">
              <a:rPr lang="en-US">
                <a:solidFill>
                  <a:prstClr val="black"/>
                </a:solidFill>
                <a:latin typeface="Garamond" pitchFamily="18" charset="0"/>
              </a:rPr>
              <a:pPr defTabSz="966471" eaLnBrk="0" fontAlgn="base" hangingPunct="0">
                <a:spcBef>
                  <a:spcPct val="0"/>
                </a:spcBef>
                <a:spcAft>
                  <a:spcPct val="0"/>
                </a:spcAft>
                <a:defRPr/>
              </a:pPr>
              <a:t>6</a:t>
            </a:fld>
            <a:endParaRPr lang="en-US">
              <a:solidFill>
                <a:prstClr val="black"/>
              </a:solidFill>
              <a:latin typeface="Garamond" pitchFamily="18" charset="0"/>
            </a:endParaRPr>
          </a:p>
        </p:txBody>
      </p:sp>
      <p:sp>
        <p:nvSpPr>
          <p:cNvPr id="296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970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marL="255405" indent="-255405">
              <a:spcBef>
                <a:spcPct val="0"/>
              </a:spcBef>
            </a:pPr>
            <a:r>
              <a:rPr lang="en-US" b="1">
                <a:solidFill>
                  <a:srgbClr val="FF0000"/>
                </a:solidFill>
                <a:cs typeface="Times New Roman" pitchFamily="18" charset="0"/>
              </a:rPr>
              <a:t>150-250AD: "The Episcopal Presbytery"</a:t>
            </a:r>
          </a:p>
          <a:p>
            <a:pPr marL="255405" indent="-255405">
              <a:spcBef>
                <a:spcPct val="0"/>
              </a:spcBef>
              <a:buFontTx/>
              <a:buAutoNum type="arabicPeriod"/>
            </a:pPr>
            <a:r>
              <a:rPr lang="en-US" b="1">
                <a:solidFill>
                  <a:srgbClr val="FF0000"/>
                </a:solidFill>
                <a:cs typeface="Times New Roman" pitchFamily="18" charset="0"/>
              </a:rPr>
              <a:t>150 AD: "The rise of the exalted elder" At first, a single elder (also known as a bishop) began to be exhaled above the other bishops. (also known as an elder) </a:t>
            </a:r>
          </a:p>
          <a:p>
            <a:pPr marL="255405" indent="-255405">
              <a:spcBef>
                <a:spcPct val="0"/>
              </a:spcBef>
              <a:buFontTx/>
              <a:buAutoNum type="arabicPeriod"/>
            </a:pPr>
            <a:r>
              <a:rPr lang="en-US" b="1">
                <a:solidFill>
                  <a:srgbClr val="FF0000"/>
                </a:solidFill>
                <a:cs typeface="Times New Roman" pitchFamily="18" charset="0"/>
              </a:rPr>
              <a:t>200 AD: "The rise of the Episcopal Presbytery" Local churches began to be governed by a single bishop/overseer (Episcopate) over a group of elders (Presbytery). The exhaled elder of the 150 AD became a distinct office from the eldership. </a:t>
            </a:r>
          </a:p>
          <a:p>
            <a:pPr marL="255405" indent="-255405">
              <a:spcBef>
                <a:spcPct val="0"/>
              </a:spcBef>
              <a:buFontTx/>
              <a:buAutoNum type="arabicPeriod"/>
            </a:pPr>
            <a:r>
              <a:rPr lang="en-US" b="1">
                <a:solidFill>
                  <a:srgbClr val="FF0000"/>
                </a:solidFill>
                <a:cs typeface="Times New Roman" pitchFamily="18" charset="0"/>
              </a:rPr>
              <a:t>250 AD: "The rise of the Diocesan Bishop". Finally this bishops of larger churches began to exercise control over smaller churches. Bishops began to control not only their own local churches, but a group of local churches within a geographic area that is known today as a "diocese".</a:t>
            </a:r>
          </a:p>
          <a:p>
            <a:pPr marL="255405" indent="-255405">
              <a:spcBef>
                <a:spcPct val="0"/>
              </a:spcBef>
            </a:pPr>
            <a:endParaRPr lang="en-US"/>
          </a:p>
        </p:txBody>
      </p:sp>
      <p:sp>
        <p:nvSpPr>
          <p:cNvPr id="2" name="Date Placeholder 1">
            <a:extLst>
              <a:ext uri="{FF2B5EF4-FFF2-40B4-BE49-F238E27FC236}">
                <a16:creationId xmlns:a16="http://schemas.microsoft.com/office/drawing/2014/main" id="{0B30D25E-F752-37E8-5569-2BAD39ED2D42}"/>
              </a:ext>
            </a:extLst>
          </p:cNvPr>
          <p:cNvSpPr>
            <a:spLocks noGrp="1"/>
          </p:cNvSpPr>
          <p:nvPr>
            <p:ph type="dt" idx="1"/>
          </p:nvPr>
        </p:nvSpPr>
        <p:spPr/>
        <p:txBody>
          <a:bodyPr/>
          <a:lstStyle/>
          <a:p>
            <a:pPr defTabSz="966471" eaLnBrk="0" fontAlgn="base" hangingPunct="0">
              <a:spcBef>
                <a:spcPct val="0"/>
              </a:spcBef>
              <a:spcAft>
                <a:spcPct val="0"/>
              </a:spcAft>
              <a:defRPr/>
            </a:pPr>
            <a:r>
              <a:rPr lang="en-US">
                <a:solidFill>
                  <a:prstClr val="black"/>
                </a:solidFill>
                <a:latin typeface="Garamond" pitchFamily="18" charset="0"/>
              </a:rPr>
              <a:t>8/7/2022 am</a:t>
            </a:r>
          </a:p>
        </p:txBody>
      </p:sp>
      <p:sp>
        <p:nvSpPr>
          <p:cNvPr id="3" name="Footer Placeholder 2">
            <a:extLst>
              <a:ext uri="{FF2B5EF4-FFF2-40B4-BE49-F238E27FC236}">
                <a16:creationId xmlns:a16="http://schemas.microsoft.com/office/drawing/2014/main" id="{BE52390D-C369-601C-162E-DDDDC2099978}"/>
              </a:ext>
            </a:extLst>
          </p:cNvPr>
          <p:cNvSpPr>
            <a:spLocks noGrp="1"/>
          </p:cNvSpPr>
          <p:nvPr>
            <p:ph type="ftr" sz="quarter" idx="4"/>
          </p:nvPr>
        </p:nvSpPr>
        <p:spPr/>
        <p:txBody>
          <a:bodyPr/>
          <a:lstStyle/>
          <a:p>
            <a:pPr defTabSz="966471" eaLnBrk="0" fontAlgn="base" hangingPunct="0">
              <a:spcBef>
                <a:spcPct val="0"/>
              </a:spcBef>
              <a:spcAft>
                <a:spcPct val="0"/>
              </a:spcAft>
              <a:defRPr/>
            </a:pPr>
            <a:r>
              <a:rPr lang="en-US">
                <a:solidFill>
                  <a:prstClr val="black"/>
                </a:solidFill>
                <a:latin typeface="Garamond" pitchFamily="18" charset="0"/>
              </a:rPr>
              <a:t>Micky Galloway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defTabSz="966471" eaLnBrk="0" fontAlgn="base" hangingPunct="0">
              <a:spcBef>
                <a:spcPct val="0"/>
              </a:spcBef>
              <a:spcAft>
                <a:spcPct val="0"/>
              </a:spcAft>
              <a:defRPr/>
            </a:pPr>
            <a:fld id="{1047C37F-16E4-4A68-BD6C-E0675AF48487}" type="slidenum">
              <a:rPr lang="en-US">
                <a:solidFill>
                  <a:prstClr val="black"/>
                </a:solidFill>
                <a:latin typeface="Garamond" pitchFamily="18" charset="0"/>
              </a:rPr>
              <a:pPr defTabSz="966471" eaLnBrk="0" fontAlgn="base" hangingPunct="0">
                <a:spcBef>
                  <a:spcPct val="0"/>
                </a:spcBef>
                <a:spcAft>
                  <a:spcPct val="0"/>
                </a:spcAft>
                <a:defRPr/>
              </a:pPr>
              <a:t>7</a:t>
            </a:fld>
            <a:endParaRPr lang="en-US">
              <a:solidFill>
                <a:prstClr val="black"/>
              </a:solidFill>
              <a:latin typeface="Garamond" pitchFamily="18" charset="0"/>
            </a:endParaRPr>
          </a:p>
        </p:txBody>
      </p:sp>
      <p:sp>
        <p:nvSpPr>
          <p:cNvPr id="307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0724" name="Rectangle 3"/>
          <p:cNvSpPr>
            <a:spLocks noGrp="1" noChangeArrowheads="1"/>
          </p:cNvSpPr>
          <p:nvPr>
            <p:ph type="body" idx="1"/>
          </p:nvPr>
        </p:nvSpPr>
        <p:spPr bwMode="auto">
          <a:noFill/>
        </p:spPr>
        <p:txBody>
          <a:bodyPr wrap="square" numCol="1" anchor="t" anchorCtr="0" compatLnSpc="1">
            <a:prstTxWarp prst="textNoShape">
              <a:avLst/>
            </a:prstTxWarp>
            <a:normAutofit fontScale="92500" lnSpcReduction="10000"/>
          </a:bodyPr>
          <a:lstStyle/>
          <a:p>
            <a:pPr marL="255405" indent="-255405">
              <a:spcBef>
                <a:spcPct val="0"/>
              </a:spcBef>
            </a:pPr>
            <a:r>
              <a:rPr lang="en-US" b="1" dirty="0">
                <a:solidFill>
                  <a:srgbClr val="FF0000"/>
                </a:solidFill>
                <a:latin typeface="Times"/>
              </a:rPr>
              <a:t>Introduction: 250-451AD</a:t>
            </a:r>
          </a:p>
          <a:p>
            <a:pPr marL="255405" indent="-255405">
              <a:spcBef>
                <a:spcPct val="0"/>
              </a:spcBef>
            </a:pPr>
            <a:r>
              <a:rPr lang="en-US" b="1" dirty="0">
                <a:latin typeface="Times"/>
              </a:rPr>
              <a:t>The period of the 5 Patriarchs: The oligarchic diocesan episcopate. Three changes take place in this era.</a:t>
            </a:r>
          </a:p>
          <a:p>
            <a:pPr marL="255405" indent="-255405">
              <a:spcBef>
                <a:spcPct val="0"/>
              </a:spcBef>
              <a:buFontTx/>
              <a:buAutoNum type="arabicPeriod"/>
            </a:pPr>
            <a:r>
              <a:rPr lang="en-US" b="1" dirty="0">
                <a:latin typeface="Times"/>
              </a:rPr>
              <a:t>250 AD: "The rise of diocesan bishops." One bishop began to rule a small group of churches in addition to his own local church. This was documented in the previous study. Click here for more: </a:t>
            </a:r>
            <a:r>
              <a:rPr lang="en-US" b="1" dirty="0">
                <a:latin typeface="Times"/>
                <a:hlinkClick r:id="rId3"/>
              </a:rPr>
              <a:t>Outline: 150-250 AD</a:t>
            </a:r>
            <a:r>
              <a:rPr lang="en-US" b="1" dirty="0">
                <a:latin typeface="Times"/>
              </a:rPr>
              <a:t> </a:t>
            </a:r>
          </a:p>
          <a:p>
            <a:pPr marL="255405" indent="-255405">
              <a:spcBef>
                <a:spcPct val="0"/>
              </a:spcBef>
              <a:buFontTx/>
              <a:buAutoNum type="arabicPeriod"/>
            </a:pPr>
            <a:r>
              <a:rPr lang="en-US" b="1" dirty="0">
                <a:latin typeface="Times"/>
              </a:rPr>
              <a:t>300 AD: "The rise of metropolitans." These men were nothing more than the diocesan bishops from the large and important cities that began to rule over the bishops of the smaller cities. Now you have bishops over bishops. Interesting, the Roman Catholic church later simplified its organization to only three levels, so that all bishops were under a single metropolitan, (which grew into a Patriarch), which they called, The Pope", or the bishop of Rome. The Eastern Orthodox church today retains this additional level of government, whereas the Roman Catholic system combined metropolitans and patriarchs into the single office of pope. In 325, the Nicene creed tells us there were 3 main metropolitans. </a:t>
            </a:r>
            <a:r>
              <a:rPr lang="en-US" b="1" dirty="0">
                <a:latin typeface="Times"/>
                <a:hlinkClick r:id="rId4"/>
              </a:rPr>
              <a:t>Catholic organization today</a:t>
            </a:r>
            <a:r>
              <a:rPr lang="en-US" b="1" dirty="0">
                <a:latin typeface="Times"/>
              </a:rPr>
              <a:t>. </a:t>
            </a:r>
          </a:p>
          <a:p>
            <a:pPr marL="255405" indent="-255405">
              <a:spcBef>
                <a:spcPct val="0"/>
              </a:spcBef>
              <a:buFontTx/>
              <a:buAutoNum type="arabicPeriod"/>
            </a:pPr>
            <a:r>
              <a:rPr lang="en-US" b="1" dirty="0">
                <a:latin typeface="Times"/>
              </a:rPr>
              <a:t>381 AD: "The rise of 5 patriarchs." Patriarchs grew directly out of metropolitans. Patriarch is directly equivalent to the office of "pope". The Roman Catholic church as a single Patriarch today which they call the "Pope" and the Eastern Greek Orthodox church has 14 Patriarchs which function as autocephalous (independent and autonomous) popes. Of the 14 Patriarchs in the Orthodox church today, only the Patriarch of Alexandria, calls himself "His Beatitude, </a:t>
            </a:r>
            <a:r>
              <a:rPr lang="en-US" b="1" dirty="0">
                <a:solidFill>
                  <a:srgbClr val="FF0000"/>
                </a:solidFill>
                <a:latin typeface="Times"/>
              </a:rPr>
              <a:t>Pope</a:t>
            </a:r>
            <a:r>
              <a:rPr lang="en-US" b="1" dirty="0">
                <a:latin typeface="Times"/>
              </a:rPr>
              <a:t> and Patriarch of Alexandria", whereas most are merely called, Patriarchs. </a:t>
            </a:r>
            <a:r>
              <a:rPr lang="en-US" b="1" dirty="0">
                <a:latin typeface="Times"/>
                <a:hlinkClick r:id="rId5"/>
              </a:rPr>
              <a:t>Orthodox organization today</a:t>
            </a:r>
            <a:r>
              <a:rPr lang="en-US" b="1" dirty="0">
                <a:latin typeface="Times"/>
              </a:rPr>
              <a:t>.</a:t>
            </a:r>
          </a:p>
          <a:p>
            <a:pPr marL="255405" indent="-255405">
              <a:spcBef>
                <a:spcPct val="0"/>
              </a:spcBef>
            </a:pPr>
            <a:endParaRPr lang="en-US" dirty="0"/>
          </a:p>
        </p:txBody>
      </p:sp>
      <p:sp>
        <p:nvSpPr>
          <p:cNvPr id="2" name="Date Placeholder 1">
            <a:extLst>
              <a:ext uri="{FF2B5EF4-FFF2-40B4-BE49-F238E27FC236}">
                <a16:creationId xmlns:a16="http://schemas.microsoft.com/office/drawing/2014/main" id="{A49DC72D-4555-1DCD-FF94-DF86324D8B49}"/>
              </a:ext>
            </a:extLst>
          </p:cNvPr>
          <p:cNvSpPr>
            <a:spLocks noGrp="1"/>
          </p:cNvSpPr>
          <p:nvPr>
            <p:ph type="dt" idx="1"/>
          </p:nvPr>
        </p:nvSpPr>
        <p:spPr/>
        <p:txBody>
          <a:bodyPr/>
          <a:lstStyle/>
          <a:p>
            <a:pPr defTabSz="966471" eaLnBrk="0" fontAlgn="base" hangingPunct="0">
              <a:spcBef>
                <a:spcPct val="0"/>
              </a:spcBef>
              <a:spcAft>
                <a:spcPct val="0"/>
              </a:spcAft>
              <a:defRPr/>
            </a:pPr>
            <a:r>
              <a:rPr lang="en-US">
                <a:solidFill>
                  <a:prstClr val="black"/>
                </a:solidFill>
                <a:latin typeface="Garamond" pitchFamily="18" charset="0"/>
              </a:rPr>
              <a:t>8/7/2022 am</a:t>
            </a:r>
          </a:p>
        </p:txBody>
      </p:sp>
      <p:sp>
        <p:nvSpPr>
          <p:cNvPr id="3" name="Footer Placeholder 2">
            <a:extLst>
              <a:ext uri="{FF2B5EF4-FFF2-40B4-BE49-F238E27FC236}">
                <a16:creationId xmlns:a16="http://schemas.microsoft.com/office/drawing/2014/main" id="{6A768430-7C17-FD74-AB11-325284EA6308}"/>
              </a:ext>
            </a:extLst>
          </p:cNvPr>
          <p:cNvSpPr>
            <a:spLocks noGrp="1"/>
          </p:cNvSpPr>
          <p:nvPr>
            <p:ph type="ftr" sz="quarter" idx="4"/>
          </p:nvPr>
        </p:nvSpPr>
        <p:spPr/>
        <p:txBody>
          <a:bodyPr/>
          <a:lstStyle/>
          <a:p>
            <a:pPr defTabSz="966471" eaLnBrk="0" fontAlgn="base" hangingPunct="0">
              <a:spcBef>
                <a:spcPct val="0"/>
              </a:spcBef>
              <a:spcAft>
                <a:spcPct val="0"/>
              </a:spcAft>
              <a:defRPr/>
            </a:pPr>
            <a:r>
              <a:rPr lang="en-US">
                <a:solidFill>
                  <a:prstClr val="black"/>
                </a:solidFill>
                <a:latin typeface="Garamond" pitchFamily="18" charset="0"/>
              </a:rPr>
              <a:t>Micky Galloway</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3222625" y="304800"/>
            <a:ext cx="11909425" cy="4724400"/>
            <a:chOff x="-2030" y="192"/>
            <a:chExt cx="7502" cy="2976"/>
          </a:xfrm>
        </p:grpSpPr>
        <p:sp>
          <p:nvSpPr>
            <p:cNvPr id="9219" name="Line 3"/>
            <p:cNvSpPr>
              <a:spLocks noChangeShapeType="1"/>
            </p:cNvSpPr>
            <p:nvPr/>
          </p:nvSpPr>
          <p:spPr bwMode="auto">
            <a:xfrm>
              <a:off x="912" y="1584"/>
              <a:ext cx="4560" cy="0"/>
            </a:xfrm>
            <a:prstGeom prst="line">
              <a:avLst/>
            </a:prstGeom>
            <a:noFill/>
            <a:ln w="12700">
              <a:solidFill>
                <a:schemeClr val="tx1"/>
              </a:solidFill>
              <a:round/>
              <a:headEnd/>
              <a:tailEnd/>
            </a:ln>
            <a:effectLst/>
          </p:spPr>
          <p:txBody>
            <a:bodyPr/>
            <a:lstStyle/>
            <a:p>
              <a:pPr fontAlgn="base">
                <a:spcBef>
                  <a:spcPct val="0"/>
                </a:spcBef>
                <a:spcAft>
                  <a:spcPct val="0"/>
                </a:spcAft>
              </a:pPr>
              <a:endParaRPr lang="en-US" sz="1800">
                <a:solidFill>
                  <a:srgbClr val="000000"/>
                </a:solidFill>
              </a:endParaRPr>
            </a:p>
          </p:txBody>
        </p:sp>
        <p:sp>
          <p:nvSpPr>
            <p:cNvPr id="9220" name="AutoShape 4"/>
            <p:cNvSpPr>
              <a:spLocks noChangeArrowheads="1"/>
            </p:cNvSpPr>
            <p:nvPr/>
          </p:nvSpPr>
          <p:spPr bwMode="auto">
            <a:xfrm>
              <a:off x="-1584" y="864"/>
              <a:ext cx="2304" cy="2304"/>
            </a:xfrm>
            <a:custGeom>
              <a:avLst/>
              <a:gdLst>
                <a:gd name="G0" fmla="+- 12083 0 0"/>
                <a:gd name="G1" fmla="+- -3200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44083" y="2368"/>
                </a:cxn>
                <a:cxn ang="0">
                  <a:pos x="64000" y="32000"/>
                </a:cxn>
                <a:cxn ang="0">
                  <a:pos x="44083" y="61631"/>
                </a:cxn>
                <a:cxn ang="0">
                  <a:pos x="44083" y="61631"/>
                </a:cxn>
                <a:cxn ang="0">
                  <a:pos x="44082" y="61631"/>
                </a:cxn>
                <a:cxn ang="0">
                  <a:pos x="44083" y="61632"/>
                </a:cxn>
                <a:cxn ang="0">
                  <a:pos x="44083" y="2368"/>
                </a:cxn>
                <a:cxn ang="0">
                  <a:pos x="44082" y="2368"/>
                </a:cxn>
                <a:cxn ang="0">
                  <a:pos x="44083" y="2368"/>
                </a:cxn>
              </a:cxnLst>
              <a:rect l="T13" t="T15" r="T17" b="T19"/>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w="9525">
              <a:noFill/>
              <a:miter lim="800000"/>
              <a:headEnd/>
              <a:tailEnd/>
            </a:ln>
          </p:spPr>
          <p:txBody>
            <a:bodyPr/>
            <a:lstStyle/>
            <a:p>
              <a:pPr fontAlgn="base">
                <a:spcBef>
                  <a:spcPct val="0"/>
                </a:spcBef>
                <a:spcAft>
                  <a:spcPct val="0"/>
                </a:spcAft>
              </a:pPr>
              <a:endParaRPr lang="en-US" sz="2400">
                <a:solidFill>
                  <a:srgbClr val="000000"/>
                </a:solidFill>
                <a:latin typeface="Times New Roman" pitchFamily="18" charset="0"/>
              </a:endParaRPr>
            </a:p>
          </p:txBody>
        </p:sp>
        <p:sp>
          <p:nvSpPr>
            <p:cNvPr id="9221" name="AutoShape 5"/>
            <p:cNvSpPr>
              <a:spLocks noChangeArrowheads="1"/>
            </p:cNvSpPr>
            <p:nvPr/>
          </p:nvSpPr>
          <p:spPr bwMode="auto">
            <a:xfrm>
              <a:off x="-2030" y="192"/>
              <a:ext cx="2544" cy="2544"/>
            </a:xfrm>
            <a:custGeom>
              <a:avLst/>
              <a:gdLst>
                <a:gd name="G0" fmla="+- 18994 0 0"/>
                <a:gd name="G1" fmla="+- -3001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994" y="6246"/>
                </a:cxn>
                <a:cxn ang="0">
                  <a:pos x="64000" y="32000"/>
                </a:cxn>
                <a:cxn ang="0">
                  <a:pos x="50994" y="57753"/>
                </a:cxn>
                <a:cxn ang="0">
                  <a:pos x="50994" y="57753"/>
                </a:cxn>
                <a:cxn ang="0">
                  <a:pos x="50993" y="57753"/>
                </a:cxn>
                <a:cxn ang="0">
                  <a:pos x="50994" y="57754"/>
                </a:cxn>
                <a:cxn ang="0">
                  <a:pos x="50994" y="6246"/>
                </a:cxn>
                <a:cxn ang="0">
                  <a:pos x="50993" y="6246"/>
                </a:cxn>
                <a:cxn ang="0">
                  <a:pos x="50994" y="6246"/>
                </a:cxn>
              </a:cxnLst>
              <a:rect l="T13" t="T15" r="T17" b="T19"/>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w="9525">
              <a:noFill/>
              <a:miter lim="800000"/>
              <a:headEnd/>
              <a:tailEnd/>
            </a:ln>
          </p:spPr>
          <p:txBody>
            <a:bodyPr/>
            <a:lstStyle/>
            <a:p>
              <a:pPr fontAlgn="base">
                <a:spcBef>
                  <a:spcPct val="0"/>
                </a:spcBef>
                <a:spcAft>
                  <a:spcPct val="0"/>
                </a:spcAft>
              </a:pPr>
              <a:endParaRPr lang="en-US" sz="1800">
                <a:solidFill>
                  <a:srgbClr val="000000"/>
                </a:solidFill>
                <a:latin typeface="Arial" charset="0"/>
              </a:endParaRPr>
            </a:p>
          </p:txBody>
        </p:sp>
      </p:grpSp>
      <p:sp>
        <p:nvSpPr>
          <p:cNvPr id="9222" name="Rectangle 6"/>
          <p:cNvSpPr>
            <a:spLocks noGrp="1" noChangeArrowheads="1"/>
          </p:cNvSpPr>
          <p:nvPr>
            <p:ph type="ctrTitle"/>
          </p:nvPr>
        </p:nvSpPr>
        <p:spPr>
          <a:xfrm>
            <a:off x="1443038" y="985840"/>
            <a:ext cx="7239000" cy="1444625"/>
          </a:xfrm>
        </p:spPr>
        <p:txBody>
          <a:bodyPr/>
          <a:lstStyle>
            <a:lvl1pPr>
              <a:defRPr sz="4000"/>
            </a:lvl1pPr>
          </a:lstStyle>
          <a:p>
            <a:r>
              <a:rPr lang="en-US"/>
              <a:t>Click to edit Master title style</a:t>
            </a:r>
          </a:p>
        </p:txBody>
      </p:sp>
      <p:sp>
        <p:nvSpPr>
          <p:cNvPr id="9223" name="Rectangle 7"/>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lvl1pPr>
          </a:lstStyle>
          <a:p>
            <a:r>
              <a:rPr lang="en-US"/>
              <a:t>Click to edit Master subtitle style</a:t>
            </a:r>
          </a:p>
        </p:txBody>
      </p:sp>
      <p:sp>
        <p:nvSpPr>
          <p:cNvPr id="9224" name="Rectangle 8"/>
          <p:cNvSpPr>
            <a:spLocks noGrp="1" noChangeArrowheads="1"/>
          </p:cNvSpPr>
          <p:nvPr>
            <p:ph type="dt" sz="half" idx="2"/>
          </p:nvPr>
        </p:nvSpPr>
        <p:spPr/>
        <p:txBody>
          <a:bodyPr/>
          <a:lstStyle>
            <a:lvl1pPr>
              <a:defRPr/>
            </a:lvl1pPr>
          </a:lstStyle>
          <a:p>
            <a:pPr>
              <a:defRPr/>
            </a:pPr>
            <a:endParaRPr lang="en-US"/>
          </a:p>
        </p:txBody>
      </p:sp>
      <p:sp>
        <p:nvSpPr>
          <p:cNvPr id="9225" name="Rectangle 9"/>
          <p:cNvSpPr>
            <a:spLocks noGrp="1" noChangeArrowheads="1"/>
          </p:cNvSpPr>
          <p:nvPr>
            <p:ph type="ftr" sz="quarter" idx="3"/>
          </p:nvPr>
        </p:nvSpPr>
        <p:spPr/>
        <p:txBody>
          <a:bodyPr/>
          <a:lstStyle>
            <a:lvl1pPr>
              <a:defRPr/>
            </a:lvl1pPr>
          </a:lstStyle>
          <a:p>
            <a:pPr>
              <a:defRPr/>
            </a:pPr>
            <a:endParaRPr lang="en-US"/>
          </a:p>
        </p:txBody>
      </p:sp>
      <p:sp>
        <p:nvSpPr>
          <p:cNvPr id="9226" name="Rectangle 10"/>
          <p:cNvSpPr>
            <a:spLocks noGrp="1" noChangeArrowheads="1"/>
          </p:cNvSpPr>
          <p:nvPr>
            <p:ph type="sldNum" sz="quarter" idx="4"/>
          </p:nvPr>
        </p:nvSpPr>
        <p:spPr/>
        <p:txBody>
          <a:bodyPr/>
          <a:lstStyle>
            <a:lvl1pPr>
              <a:defRPr/>
            </a:lvl1pPr>
          </a:lstStyle>
          <a:p>
            <a:pPr>
              <a:defRPr/>
            </a:pPr>
            <a:fld id="{25C47D3D-4098-4745-A054-F940E4855CB4}" type="slidenum">
              <a:rPr lang="en-US" smtClean="0"/>
              <a:pPr>
                <a:defRPr/>
              </a:pPr>
              <a:t>‹#›</a:t>
            </a:fld>
            <a:endParaRPr lang="en-US"/>
          </a:p>
        </p:txBody>
      </p:sp>
    </p:spTree>
    <p:extLst>
      <p:ext uri="{BB962C8B-B14F-4D97-AF65-F5344CB8AC3E}">
        <p14:creationId xmlns:p14="http://schemas.microsoft.com/office/powerpoint/2010/main" val="3160097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1CB1B76-6860-4018-A6E8-E7DC94A8DD45}" type="slidenum">
              <a:rPr lang="en-US" smtClean="0"/>
              <a:pPr>
                <a:defRPr/>
              </a:pPr>
              <a:t>‹#›</a:t>
            </a:fld>
            <a:endParaRPr lang="en-US"/>
          </a:p>
        </p:txBody>
      </p:sp>
    </p:spTree>
    <p:extLst>
      <p:ext uri="{BB962C8B-B14F-4D97-AF65-F5344CB8AC3E}">
        <p14:creationId xmlns:p14="http://schemas.microsoft.com/office/powerpoint/2010/main" val="41862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301625"/>
            <a:ext cx="1827212" cy="56403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370013" y="301625"/>
            <a:ext cx="5334000" cy="56403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3EB8A4F-FABF-4945-96C8-22DA399E2728}" type="slidenum">
              <a:rPr lang="en-US" smtClean="0"/>
              <a:pPr>
                <a:defRPr/>
              </a:pPr>
              <a:t>‹#›</a:t>
            </a:fld>
            <a:endParaRPr lang="en-US"/>
          </a:p>
        </p:txBody>
      </p:sp>
    </p:spTree>
    <p:extLst>
      <p:ext uri="{BB962C8B-B14F-4D97-AF65-F5344CB8AC3E}">
        <p14:creationId xmlns:p14="http://schemas.microsoft.com/office/powerpoint/2010/main" val="2426558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888C7AA-CD25-49BE-84A1-EA5BE6521AAA}" type="slidenum">
              <a:rPr lang="en-US" smtClean="0"/>
              <a:pPr>
                <a:defRPr/>
              </a:pPr>
              <a:t>‹#›</a:t>
            </a:fld>
            <a:endParaRPr lang="en-US"/>
          </a:p>
        </p:txBody>
      </p:sp>
    </p:spTree>
    <p:extLst>
      <p:ext uri="{BB962C8B-B14F-4D97-AF65-F5344CB8AC3E}">
        <p14:creationId xmlns:p14="http://schemas.microsoft.com/office/powerpoint/2010/main" val="1998706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3707860-8C0F-4167-8018-35D6EB990E95}" type="slidenum">
              <a:rPr lang="en-US" smtClean="0"/>
              <a:pPr>
                <a:defRPr/>
              </a:pPr>
              <a:t>‹#›</a:t>
            </a:fld>
            <a:endParaRPr lang="en-US"/>
          </a:p>
        </p:txBody>
      </p:sp>
    </p:spTree>
    <p:extLst>
      <p:ext uri="{BB962C8B-B14F-4D97-AF65-F5344CB8AC3E}">
        <p14:creationId xmlns:p14="http://schemas.microsoft.com/office/powerpoint/2010/main" val="4140480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370014"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21DF2BCE-8DC0-49A6-878D-9776D6AE201D}" type="slidenum">
              <a:rPr lang="en-US" smtClean="0"/>
              <a:pPr>
                <a:defRPr/>
              </a:pPr>
              <a:t>‹#›</a:t>
            </a:fld>
            <a:endParaRPr lang="en-US"/>
          </a:p>
        </p:txBody>
      </p:sp>
    </p:spTree>
    <p:extLst>
      <p:ext uri="{BB962C8B-B14F-4D97-AF65-F5344CB8AC3E}">
        <p14:creationId xmlns:p14="http://schemas.microsoft.com/office/powerpoint/2010/main" val="2459480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390A9633-2B70-42BF-BF72-626A5EF89D9E}" type="slidenum">
              <a:rPr lang="en-US" smtClean="0"/>
              <a:pPr>
                <a:defRPr/>
              </a:pPr>
              <a:t>‹#›</a:t>
            </a:fld>
            <a:endParaRPr lang="en-US"/>
          </a:p>
        </p:txBody>
      </p:sp>
    </p:spTree>
    <p:extLst>
      <p:ext uri="{BB962C8B-B14F-4D97-AF65-F5344CB8AC3E}">
        <p14:creationId xmlns:p14="http://schemas.microsoft.com/office/powerpoint/2010/main" val="1333025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7158A799-E8D3-4FAF-942E-79E783420303}" type="slidenum">
              <a:rPr lang="en-US" smtClean="0"/>
              <a:pPr>
                <a:defRPr/>
              </a:pPr>
              <a:t>‹#›</a:t>
            </a:fld>
            <a:endParaRPr lang="en-US"/>
          </a:p>
        </p:txBody>
      </p:sp>
    </p:spTree>
    <p:extLst>
      <p:ext uri="{BB962C8B-B14F-4D97-AF65-F5344CB8AC3E}">
        <p14:creationId xmlns:p14="http://schemas.microsoft.com/office/powerpoint/2010/main" val="1459296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A572FBAD-B3BC-44A0-B3EA-1BABFD29FCD9}" type="slidenum">
              <a:rPr lang="en-US" smtClean="0"/>
              <a:pPr>
                <a:defRPr/>
              </a:pPr>
              <a:t>‹#›</a:t>
            </a:fld>
            <a:endParaRPr lang="en-US"/>
          </a:p>
        </p:txBody>
      </p:sp>
    </p:spTree>
    <p:extLst>
      <p:ext uri="{BB962C8B-B14F-4D97-AF65-F5344CB8AC3E}">
        <p14:creationId xmlns:p14="http://schemas.microsoft.com/office/powerpoint/2010/main" val="878346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12DB2508-2A68-4BF4-A537-3F1CA5DFD5F6}" type="slidenum">
              <a:rPr lang="en-US" smtClean="0"/>
              <a:pPr>
                <a:defRPr/>
              </a:pPr>
              <a:t>‹#›</a:t>
            </a:fld>
            <a:endParaRPr lang="en-US"/>
          </a:p>
        </p:txBody>
      </p:sp>
    </p:spTree>
    <p:extLst>
      <p:ext uri="{BB962C8B-B14F-4D97-AF65-F5344CB8AC3E}">
        <p14:creationId xmlns:p14="http://schemas.microsoft.com/office/powerpoint/2010/main" val="3098944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043BE8B4-D0F8-4899-B7A9-5285ADAAC25B}" type="slidenum">
              <a:rPr lang="en-US" smtClean="0"/>
              <a:pPr>
                <a:defRPr/>
              </a:pPr>
              <a:t>‹#›</a:t>
            </a:fld>
            <a:endParaRPr lang="en-US"/>
          </a:p>
        </p:txBody>
      </p:sp>
    </p:spTree>
    <p:extLst>
      <p:ext uri="{BB962C8B-B14F-4D97-AF65-F5344CB8AC3E}">
        <p14:creationId xmlns:p14="http://schemas.microsoft.com/office/powerpoint/2010/main" val="4072258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3238500" y="0"/>
            <a:ext cx="11925300" cy="3810000"/>
            <a:chOff x="-2040" y="0"/>
            <a:chExt cx="7512" cy="2400"/>
          </a:xfrm>
        </p:grpSpPr>
        <p:sp>
          <p:nvSpPr>
            <p:cNvPr id="8195" name="AutoShape 3"/>
            <p:cNvSpPr>
              <a:spLocks noChangeArrowheads="1"/>
            </p:cNvSpPr>
            <p:nvPr/>
          </p:nvSpPr>
          <p:spPr bwMode="auto">
            <a:xfrm>
              <a:off x="-2040" y="432"/>
              <a:ext cx="2592" cy="1968"/>
            </a:xfrm>
            <a:custGeom>
              <a:avLst/>
              <a:gdLst>
                <a:gd name="G0" fmla="+- 18296 0 0"/>
                <a:gd name="G1" fmla="+- -30880 0 0"/>
                <a:gd name="G2" fmla="+- 31512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296" y="5746"/>
                </a:cxn>
                <a:cxn ang="0">
                  <a:pos x="64000" y="32000"/>
                </a:cxn>
                <a:cxn ang="0">
                  <a:pos x="50296" y="58253"/>
                </a:cxn>
                <a:cxn ang="0">
                  <a:pos x="50296" y="58253"/>
                </a:cxn>
                <a:cxn ang="0">
                  <a:pos x="50295" y="58253"/>
                </a:cxn>
                <a:cxn ang="0">
                  <a:pos x="50296" y="58254"/>
                </a:cxn>
                <a:cxn ang="0">
                  <a:pos x="50296" y="5746"/>
                </a:cxn>
                <a:cxn ang="0">
                  <a:pos x="50295" y="5746"/>
                </a:cxn>
                <a:cxn ang="0">
                  <a:pos x="50296" y="5746"/>
                </a:cxn>
              </a:cxnLst>
              <a:rect l="T13" t="T15" r="T17" b="T19"/>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w="9525">
              <a:noFill/>
              <a:miter lim="800000"/>
              <a:headEnd/>
              <a:tailEnd/>
            </a:ln>
          </p:spPr>
          <p:txBody>
            <a:bodyPr/>
            <a:lstStyle/>
            <a:p>
              <a:pPr fontAlgn="base">
                <a:spcBef>
                  <a:spcPct val="0"/>
                </a:spcBef>
                <a:spcAft>
                  <a:spcPct val="0"/>
                </a:spcAft>
              </a:pPr>
              <a:endParaRPr lang="en-US" sz="2400">
                <a:solidFill>
                  <a:srgbClr val="000000"/>
                </a:solidFill>
                <a:latin typeface="Times New Roman" pitchFamily="18" charset="0"/>
              </a:endParaRPr>
            </a:p>
          </p:txBody>
        </p:sp>
        <p:sp>
          <p:nvSpPr>
            <p:cNvPr id="8196" name="AutoShape 4"/>
            <p:cNvSpPr>
              <a:spLocks noChangeArrowheads="1"/>
            </p:cNvSpPr>
            <p:nvPr/>
          </p:nvSpPr>
          <p:spPr bwMode="auto">
            <a:xfrm>
              <a:off x="-1528" y="0"/>
              <a:ext cx="1949" cy="1987"/>
            </a:xfrm>
            <a:custGeom>
              <a:avLst/>
              <a:gdLst>
                <a:gd name="G0" fmla="+- 18077 0 0"/>
                <a:gd name="G1" fmla="+- -3088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077" y="5595"/>
                </a:cxn>
                <a:cxn ang="0">
                  <a:pos x="64000" y="32000"/>
                </a:cxn>
                <a:cxn ang="0">
                  <a:pos x="50077" y="58404"/>
                </a:cxn>
                <a:cxn ang="0">
                  <a:pos x="50077" y="58404"/>
                </a:cxn>
                <a:cxn ang="0">
                  <a:pos x="50076" y="58404"/>
                </a:cxn>
                <a:cxn ang="0">
                  <a:pos x="50077" y="58405"/>
                </a:cxn>
                <a:cxn ang="0">
                  <a:pos x="50077" y="5595"/>
                </a:cxn>
                <a:cxn ang="0">
                  <a:pos x="50076" y="5595"/>
                </a:cxn>
                <a:cxn ang="0">
                  <a:pos x="50077" y="5595"/>
                </a:cxn>
              </a:cxnLst>
              <a:rect l="T13" t="T15" r="T17" b="T19"/>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w="9525">
              <a:noFill/>
              <a:miter lim="800000"/>
              <a:headEnd/>
              <a:tailEnd/>
            </a:ln>
          </p:spPr>
          <p:txBody>
            <a:bodyPr/>
            <a:lstStyle/>
            <a:p>
              <a:pPr fontAlgn="base">
                <a:spcBef>
                  <a:spcPct val="0"/>
                </a:spcBef>
                <a:spcAft>
                  <a:spcPct val="0"/>
                </a:spcAft>
              </a:pPr>
              <a:endParaRPr lang="en-US" sz="1800">
                <a:solidFill>
                  <a:srgbClr val="000000"/>
                </a:solidFill>
                <a:latin typeface="Arial" charset="0"/>
              </a:endParaRPr>
            </a:p>
          </p:txBody>
        </p:sp>
        <p:sp>
          <p:nvSpPr>
            <p:cNvPr id="8197" name="Line 5"/>
            <p:cNvSpPr>
              <a:spLocks noChangeShapeType="1"/>
            </p:cNvSpPr>
            <p:nvPr/>
          </p:nvSpPr>
          <p:spPr bwMode="auto">
            <a:xfrm>
              <a:off x="864" y="960"/>
              <a:ext cx="4608" cy="0"/>
            </a:xfrm>
            <a:prstGeom prst="line">
              <a:avLst/>
            </a:prstGeom>
            <a:noFill/>
            <a:ln w="12700">
              <a:solidFill>
                <a:schemeClr val="tx1"/>
              </a:solidFill>
              <a:round/>
              <a:headEnd/>
              <a:tailEnd/>
            </a:ln>
            <a:effectLst/>
          </p:spPr>
          <p:txBody>
            <a:bodyPr/>
            <a:lstStyle/>
            <a:p>
              <a:pPr fontAlgn="base">
                <a:spcBef>
                  <a:spcPct val="0"/>
                </a:spcBef>
                <a:spcAft>
                  <a:spcPct val="0"/>
                </a:spcAft>
              </a:pPr>
              <a:endParaRPr lang="en-US" sz="1800">
                <a:solidFill>
                  <a:srgbClr val="000000"/>
                </a:solidFill>
              </a:endParaRPr>
            </a:p>
          </p:txBody>
        </p:sp>
      </p:grpSp>
      <p:sp>
        <p:nvSpPr>
          <p:cNvPr id="8198" name="Rectangle 6"/>
          <p:cNvSpPr>
            <a:spLocks noGrp="1" noChangeArrowheads="1"/>
          </p:cNvSpPr>
          <p:nvPr>
            <p:ph type="title"/>
          </p:nvPr>
        </p:nvSpPr>
        <p:spPr bwMode="auto">
          <a:xfrm>
            <a:off x="1370014" y="301625"/>
            <a:ext cx="7313612"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8199" name="Rectangle 7"/>
          <p:cNvSpPr>
            <a:spLocks noGrp="1" noChangeArrowheads="1"/>
          </p:cNvSpPr>
          <p:nvPr>
            <p:ph type="body" idx="1"/>
          </p:nvPr>
        </p:nvSpPr>
        <p:spPr bwMode="auto">
          <a:xfrm>
            <a:off x="1370014" y="1827213"/>
            <a:ext cx="7313612"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200"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201"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pPr>
              <a:defRPr/>
            </a:pPr>
            <a:endParaRPr lang="en-US"/>
          </a:p>
        </p:txBody>
      </p:sp>
      <p:sp>
        <p:nvSpPr>
          <p:cNvPr id="8202"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99BCA4E-3AAD-4CD7-AE98-EEE19BCD8BBB}" type="slidenum">
              <a:rPr lang="en-US" smtClean="0"/>
              <a:pPr>
                <a:defRPr/>
              </a:pPr>
              <a:t>‹#›</a:t>
            </a:fld>
            <a:endParaRPr lang="en-US"/>
          </a:p>
        </p:txBody>
      </p:sp>
    </p:spTree>
    <p:extLst>
      <p:ext uri="{BB962C8B-B14F-4D97-AF65-F5344CB8AC3E}">
        <p14:creationId xmlns:p14="http://schemas.microsoft.com/office/powerpoint/2010/main" val="28869873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Arial" charset="0"/>
          <a:cs typeface="Arial" charset="0"/>
        </a:defRPr>
      </a:lvl2pPr>
      <a:lvl3pPr algn="l" rtl="0" eaLnBrk="1" fontAlgn="base" hangingPunct="1">
        <a:spcBef>
          <a:spcPct val="0"/>
        </a:spcBef>
        <a:spcAft>
          <a:spcPct val="0"/>
        </a:spcAft>
        <a:defRPr sz="3600">
          <a:solidFill>
            <a:schemeClr val="tx2"/>
          </a:solidFill>
          <a:latin typeface="Arial" charset="0"/>
          <a:cs typeface="Arial" charset="0"/>
        </a:defRPr>
      </a:lvl3pPr>
      <a:lvl4pPr algn="l" rtl="0" eaLnBrk="1" fontAlgn="base" hangingPunct="1">
        <a:spcBef>
          <a:spcPct val="0"/>
        </a:spcBef>
        <a:spcAft>
          <a:spcPct val="0"/>
        </a:spcAft>
        <a:defRPr sz="3600">
          <a:solidFill>
            <a:schemeClr val="tx2"/>
          </a:solidFill>
          <a:latin typeface="Arial" charset="0"/>
          <a:cs typeface="Arial" charset="0"/>
        </a:defRPr>
      </a:lvl4pPr>
      <a:lvl5pPr algn="l" rtl="0" eaLnBrk="1" fontAlgn="base" hangingPunct="1">
        <a:spcBef>
          <a:spcPct val="0"/>
        </a:spcBef>
        <a:spcAft>
          <a:spcPct val="0"/>
        </a:spcAft>
        <a:defRPr sz="3600">
          <a:solidFill>
            <a:schemeClr val="tx2"/>
          </a:solidFill>
          <a:latin typeface="Arial" charset="0"/>
          <a:cs typeface="Arial" charset="0"/>
        </a:defRPr>
      </a:lvl5pPr>
      <a:lvl6pPr marL="457200" algn="l" rtl="0" eaLnBrk="1" fontAlgn="base" hangingPunct="1">
        <a:spcBef>
          <a:spcPct val="0"/>
        </a:spcBef>
        <a:spcAft>
          <a:spcPct val="0"/>
        </a:spcAft>
        <a:defRPr sz="3600">
          <a:solidFill>
            <a:schemeClr val="tx2"/>
          </a:solidFill>
          <a:latin typeface="Arial" charset="0"/>
          <a:cs typeface="Arial" charset="0"/>
        </a:defRPr>
      </a:lvl6pPr>
      <a:lvl7pPr marL="914400" algn="l" rtl="0" eaLnBrk="1" fontAlgn="base" hangingPunct="1">
        <a:spcBef>
          <a:spcPct val="0"/>
        </a:spcBef>
        <a:spcAft>
          <a:spcPct val="0"/>
        </a:spcAft>
        <a:defRPr sz="3600">
          <a:solidFill>
            <a:schemeClr val="tx2"/>
          </a:solidFill>
          <a:latin typeface="Arial" charset="0"/>
          <a:cs typeface="Arial" charset="0"/>
        </a:defRPr>
      </a:lvl7pPr>
      <a:lvl8pPr marL="1371600" algn="l" rtl="0" eaLnBrk="1" fontAlgn="base" hangingPunct="1">
        <a:spcBef>
          <a:spcPct val="0"/>
        </a:spcBef>
        <a:spcAft>
          <a:spcPct val="0"/>
        </a:spcAft>
        <a:defRPr sz="3600">
          <a:solidFill>
            <a:schemeClr val="tx2"/>
          </a:solidFill>
          <a:latin typeface="Arial" charset="0"/>
          <a:cs typeface="Arial" charset="0"/>
        </a:defRPr>
      </a:lvl8pPr>
      <a:lvl9pPr marL="1828800" algn="l" rtl="0" eaLnBrk="1" fontAlgn="base" hangingPunct="1">
        <a:spcBef>
          <a:spcPct val="0"/>
        </a:spcBef>
        <a:spcAft>
          <a:spcPct val="0"/>
        </a:spcAft>
        <a:defRPr sz="36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lr>
          <a:schemeClr val="tx2"/>
        </a:buClr>
        <a:buSzPct val="70000"/>
        <a:buFont typeface="Wingdings" pitchFamily="2" charset="2"/>
        <a:buChar char="¡"/>
        <a:defRPr sz="29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2"/>
        </a:buClr>
        <a:buSzPct val="70000"/>
        <a:buFont typeface="Wingdings" pitchFamily="2" charset="2"/>
        <a:buChar char="l"/>
        <a:defRPr sz="2500">
          <a:solidFill>
            <a:schemeClr val="tx1"/>
          </a:solidFill>
          <a:latin typeface="+mn-lt"/>
          <a:cs typeface="+mn-cs"/>
        </a:defRPr>
      </a:lvl2pPr>
      <a:lvl3pPr marL="1143000" indent="-228600" algn="l" rtl="0" eaLnBrk="1" fontAlgn="base" hangingPunct="1">
        <a:spcBef>
          <a:spcPct val="20000"/>
        </a:spcBef>
        <a:spcAft>
          <a:spcPct val="0"/>
        </a:spcAft>
        <a:buClr>
          <a:schemeClr val="tx2"/>
        </a:buClr>
        <a:buSzPct val="65000"/>
        <a:buFont typeface="Wingdings" pitchFamily="2" charset="2"/>
        <a:buChar char="¡"/>
        <a:defRPr sz="2200">
          <a:solidFill>
            <a:schemeClr val="tx1"/>
          </a:solidFill>
          <a:latin typeface="+mn-lt"/>
          <a:cs typeface="+mn-cs"/>
        </a:defRPr>
      </a:lvl3pPr>
      <a:lvl4pPr marL="1600200" indent="-228600" algn="l" rtl="0" eaLnBrk="1" fontAlgn="base" hangingPunct="1">
        <a:spcBef>
          <a:spcPct val="20000"/>
        </a:spcBef>
        <a:spcAft>
          <a:spcPct val="0"/>
        </a:spcAft>
        <a:buClr>
          <a:schemeClr val="accent2"/>
        </a:buClr>
        <a:buSzPct val="70000"/>
        <a:buFont typeface="Wingdings" pitchFamily="2" charset="2"/>
        <a:buChar char="l"/>
        <a:defRPr sz="1900">
          <a:solidFill>
            <a:schemeClr val="tx1"/>
          </a:solidFill>
          <a:latin typeface="+mn-lt"/>
          <a:cs typeface="+mn-cs"/>
        </a:defRPr>
      </a:lvl4pPr>
      <a:lvl5pPr marL="2057400" indent="-228600" algn="l" rtl="0" eaLnBrk="1" fontAlgn="base" hangingPunct="1">
        <a:spcBef>
          <a:spcPct val="20000"/>
        </a:spcBef>
        <a:spcAft>
          <a:spcPct val="0"/>
        </a:spcAft>
        <a:buClr>
          <a:schemeClr val="tx2"/>
        </a:buClr>
        <a:buSzPct val="60000"/>
        <a:buFont typeface="Wingdings" pitchFamily="2" charset="2"/>
        <a:buChar char="¡"/>
        <a:defRPr sz="1900">
          <a:solidFill>
            <a:schemeClr val="tx1"/>
          </a:solidFill>
          <a:latin typeface="+mn-lt"/>
          <a:cs typeface="+mn-cs"/>
        </a:defRPr>
      </a:lvl5pPr>
      <a:lvl6pPr marL="2514600" indent="-228600" algn="l" rtl="0" eaLnBrk="1" fontAlgn="base" hangingPunct="1">
        <a:spcBef>
          <a:spcPct val="20000"/>
        </a:spcBef>
        <a:spcAft>
          <a:spcPct val="0"/>
        </a:spcAft>
        <a:buClr>
          <a:schemeClr val="tx2"/>
        </a:buClr>
        <a:buSzPct val="60000"/>
        <a:buFont typeface="Wingdings" pitchFamily="2" charset="2"/>
        <a:buChar char="¡"/>
        <a:defRPr sz="1900">
          <a:solidFill>
            <a:schemeClr val="tx1"/>
          </a:solidFill>
          <a:latin typeface="+mn-lt"/>
          <a:cs typeface="+mn-cs"/>
        </a:defRPr>
      </a:lvl6pPr>
      <a:lvl7pPr marL="2971800" indent="-228600" algn="l" rtl="0" eaLnBrk="1" fontAlgn="base" hangingPunct="1">
        <a:spcBef>
          <a:spcPct val="20000"/>
        </a:spcBef>
        <a:spcAft>
          <a:spcPct val="0"/>
        </a:spcAft>
        <a:buClr>
          <a:schemeClr val="tx2"/>
        </a:buClr>
        <a:buSzPct val="60000"/>
        <a:buFont typeface="Wingdings" pitchFamily="2" charset="2"/>
        <a:buChar char="¡"/>
        <a:defRPr sz="1900">
          <a:solidFill>
            <a:schemeClr val="tx1"/>
          </a:solidFill>
          <a:latin typeface="+mn-lt"/>
          <a:cs typeface="+mn-cs"/>
        </a:defRPr>
      </a:lvl7pPr>
      <a:lvl8pPr marL="3429000" indent="-228600" algn="l" rtl="0" eaLnBrk="1" fontAlgn="base" hangingPunct="1">
        <a:spcBef>
          <a:spcPct val="20000"/>
        </a:spcBef>
        <a:spcAft>
          <a:spcPct val="0"/>
        </a:spcAft>
        <a:buClr>
          <a:schemeClr val="tx2"/>
        </a:buClr>
        <a:buSzPct val="60000"/>
        <a:buFont typeface="Wingdings" pitchFamily="2" charset="2"/>
        <a:buChar char="¡"/>
        <a:defRPr sz="1900">
          <a:solidFill>
            <a:schemeClr val="tx1"/>
          </a:solidFill>
          <a:latin typeface="+mn-lt"/>
          <a:cs typeface="+mn-cs"/>
        </a:defRPr>
      </a:lvl8pPr>
      <a:lvl9pPr marL="3886200" indent="-228600" algn="l" rtl="0" eaLnBrk="1" fontAlgn="base" hangingPunct="1">
        <a:spcBef>
          <a:spcPct val="20000"/>
        </a:spcBef>
        <a:spcAft>
          <a:spcPct val="0"/>
        </a:spcAft>
        <a:buClr>
          <a:schemeClr val="tx2"/>
        </a:buClr>
        <a:buSzPct val="60000"/>
        <a:buFont typeface="Wingdings" pitchFamily="2" charset="2"/>
        <a:buChar char="¡"/>
        <a:defRPr sz="19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bible.ca/ntx-bible-eldership-hierarchy-organization-local-church-33-150AD.gif"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www.bible.ca/ntx-eldership-exalted-elder-150-250ad.gif"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hyperlink" Target="http://www.bible.ca/ntx-diocesan-bishop-over-churches-250-451ad.gif"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bible.ca/ntx-metropolitan-over-diocesan-bishops-250-451ad.gif"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www.bible.ca/ntx-patriarch-over-metropolitans-250-451ad.gif"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a:xfrm>
            <a:off x="952500" y="2430840"/>
            <a:ext cx="7239000" cy="1569660"/>
          </a:xfrm>
          <a:noFill/>
        </p:spPr>
        <p:txBody>
          <a:bodyPr>
            <a:spAutoFit/>
          </a:bodyPr>
          <a:lstStyle/>
          <a:p>
            <a:pPr algn="ctr">
              <a:defRPr/>
            </a:pPr>
            <a:r>
              <a:rPr lang="en-US" b="1" dirty="0">
                <a:solidFill>
                  <a:schemeClr val="tx1"/>
                </a:solidFill>
              </a:rPr>
              <a:t>The New Testament Church</a:t>
            </a:r>
            <a:br>
              <a:rPr lang="en-US" sz="2400" b="1" dirty="0">
                <a:solidFill>
                  <a:schemeClr val="tx1"/>
                </a:solidFill>
              </a:rPr>
            </a:br>
            <a:r>
              <a:rPr lang="en-US" sz="2400" b="1" dirty="0">
                <a:solidFill>
                  <a:schemeClr val="tx1"/>
                </a:solidFill>
              </a:rPr>
              <a:t>(Part 2)</a:t>
            </a:r>
            <a:br>
              <a:rPr lang="en-US" b="1" dirty="0">
                <a:solidFill>
                  <a:schemeClr val="tx1"/>
                </a:solidFill>
              </a:rPr>
            </a:br>
            <a:r>
              <a:rPr lang="en-US" sz="3600" b="1" dirty="0">
                <a:solidFill>
                  <a:schemeClr val="tx1"/>
                </a:solidFill>
                <a:latin typeface="+mj-lt"/>
              </a:rPr>
              <a:t>Matthew 16:13-18</a:t>
            </a:r>
            <a:endParaRPr lang="en-US"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24050-F9DD-03C8-FC23-12A85A690C85}"/>
              </a:ext>
            </a:extLst>
          </p:cNvPr>
          <p:cNvSpPr>
            <a:spLocks noGrp="1"/>
          </p:cNvSpPr>
          <p:nvPr>
            <p:ph type="title"/>
          </p:nvPr>
        </p:nvSpPr>
        <p:spPr>
          <a:xfrm>
            <a:off x="1370014" y="798294"/>
            <a:ext cx="7313612" cy="646331"/>
          </a:xfrm>
        </p:spPr>
        <p:txBody>
          <a:bodyPr>
            <a:spAutoFit/>
          </a:bodyPr>
          <a:lstStyle/>
          <a:p>
            <a:r>
              <a:rPr lang="en-US" b="1" dirty="0">
                <a:solidFill>
                  <a:schemeClr val="tx1"/>
                </a:solidFill>
              </a:rPr>
              <a:t>Elders, Bishops, And Pastors</a:t>
            </a:r>
          </a:p>
        </p:txBody>
      </p:sp>
      <p:sp>
        <p:nvSpPr>
          <p:cNvPr id="3" name="Content Placeholder 2">
            <a:extLst>
              <a:ext uri="{FF2B5EF4-FFF2-40B4-BE49-F238E27FC236}">
                <a16:creationId xmlns:a16="http://schemas.microsoft.com/office/drawing/2014/main" id="{AD43CB34-33EE-7F2E-876D-89048E5D461B}"/>
              </a:ext>
            </a:extLst>
          </p:cNvPr>
          <p:cNvSpPr>
            <a:spLocks noGrp="1"/>
          </p:cNvSpPr>
          <p:nvPr>
            <p:ph idx="1"/>
          </p:nvPr>
        </p:nvSpPr>
        <p:spPr>
          <a:xfrm>
            <a:off x="518474" y="1712912"/>
            <a:ext cx="8521831" cy="4993675"/>
          </a:xfrm>
        </p:spPr>
        <p:txBody>
          <a:bodyPr wrap="square">
            <a:spAutoFit/>
          </a:bodyPr>
          <a:lstStyle/>
          <a:p>
            <a:pPr marL="0" marR="0">
              <a:spcBef>
                <a:spcPts val="0"/>
              </a:spcBef>
              <a:spcAft>
                <a:spcPts val="0"/>
              </a:spcAft>
            </a:pPr>
            <a:r>
              <a:rPr lang="en-US" sz="2450" dirty="0">
                <a:effectLst/>
                <a:latin typeface="Times New Roman" panose="02020603050405020304" pitchFamily="18" charset="0"/>
                <a:ea typeface="Calibri" panose="020F0502020204030204" pitchFamily="34" charset="0"/>
                <a:cs typeface="Times New Roman" panose="02020603050405020304" pitchFamily="18" charset="0"/>
              </a:rPr>
              <a:t>Acts 20:17-18, </a:t>
            </a:r>
            <a:r>
              <a:rPr lang="en-US" sz="2450" i="1" dirty="0">
                <a:effectLst/>
                <a:latin typeface="Times New Roman" panose="02020603050405020304" pitchFamily="18" charset="0"/>
                <a:ea typeface="Calibri" panose="020F0502020204030204" pitchFamily="34" charset="0"/>
                <a:cs typeface="Times New Roman" panose="02020603050405020304" pitchFamily="18" charset="0"/>
              </a:rPr>
              <a:t>“And from Miletus he sent to Ephesus, and called to him the </a:t>
            </a:r>
            <a:r>
              <a:rPr lang="en-US" sz="2450" b="1" i="1" dirty="0">
                <a:effectLst/>
                <a:latin typeface="Times New Roman" panose="02020603050405020304" pitchFamily="18" charset="0"/>
                <a:ea typeface="Calibri" panose="020F0502020204030204" pitchFamily="34" charset="0"/>
                <a:cs typeface="Times New Roman" panose="02020603050405020304" pitchFamily="18" charset="0"/>
              </a:rPr>
              <a:t>elders</a:t>
            </a:r>
            <a:r>
              <a:rPr lang="en-US" sz="2450" i="1" dirty="0">
                <a:effectLst/>
                <a:latin typeface="Times New Roman" panose="02020603050405020304" pitchFamily="18" charset="0"/>
                <a:ea typeface="Calibri" panose="020F0502020204030204" pitchFamily="34" charset="0"/>
                <a:cs typeface="Times New Roman" panose="02020603050405020304" pitchFamily="18" charset="0"/>
              </a:rPr>
              <a:t> of the church …” (ASV).</a:t>
            </a:r>
            <a:endParaRPr lang="en-US" sz="245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2450" dirty="0">
                <a:effectLst/>
                <a:latin typeface="Times New Roman" panose="02020603050405020304" pitchFamily="18" charset="0"/>
                <a:ea typeface="Calibri" panose="020F0502020204030204" pitchFamily="34" charset="0"/>
                <a:cs typeface="Times New Roman" panose="02020603050405020304" pitchFamily="18" charset="0"/>
              </a:rPr>
              <a:t>Paul admonished them to, </a:t>
            </a:r>
            <a:r>
              <a:rPr lang="en-US" sz="2450" i="1" dirty="0">
                <a:effectLst/>
                <a:latin typeface="Times New Roman" panose="02020603050405020304" pitchFamily="18" charset="0"/>
                <a:ea typeface="Calibri" panose="020F0502020204030204" pitchFamily="34" charset="0"/>
                <a:cs typeface="Times New Roman" panose="02020603050405020304" pitchFamily="18" charset="0"/>
              </a:rPr>
              <a:t>“Take heed unto yourselves, and to all the flock, in which the Holy Spirit hath made you </a:t>
            </a:r>
            <a:r>
              <a:rPr lang="en-US" sz="2450" b="1" i="1" dirty="0">
                <a:effectLst/>
                <a:latin typeface="Times New Roman" panose="02020603050405020304" pitchFamily="18" charset="0"/>
                <a:ea typeface="Calibri" panose="020F0502020204030204" pitchFamily="34" charset="0"/>
                <a:cs typeface="Times New Roman" panose="02020603050405020304" pitchFamily="18" charset="0"/>
              </a:rPr>
              <a:t>bishops</a:t>
            </a:r>
            <a:r>
              <a:rPr lang="en-US" sz="2450" i="1" dirty="0">
                <a:effectLst/>
                <a:latin typeface="Times New Roman" panose="02020603050405020304" pitchFamily="18" charset="0"/>
                <a:ea typeface="Calibri" panose="020F0502020204030204" pitchFamily="34" charset="0"/>
                <a:cs typeface="Times New Roman" panose="02020603050405020304" pitchFamily="18" charset="0"/>
              </a:rPr>
              <a:t>”(ASV)</a:t>
            </a:r>
            <a:r>
              <a:rPr lang="en-US" sz="245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5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450" b="1" i="1" dirty="0">
                <a:effectLst/>
                <a:latin typeface="Times New Roman" panose="02020603050405020304" pitchFamily="18" charset="0"/>
                <a:ea typeface="Calibri" panose="020F0502020204030204" pitchFamily="34" charset="0"/>
                <a:cs typeface="Times New Roman" panose="02020603050405020304" pitchFamily="18" charset="0"/>
              </a:rPr>
              <a:t>overseers</a:t>
            </a:r>
            <a:r>
              <a:rPr lang="en-US" sz="245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50" b="1" i="1" dirty="0">
                <a:effectLst/>
                <a:latin typeface="Times New Roman" panose="02020603050405020304" pitchFamily="18" charset="0"/>
                <a:ea typeface="Calibri" panose="020F0502020204030204" pitchFamily="34" charset="0"/>
                <a:cs typeface="Times New Roman" panose="02020603050405020304" pitchFamily="18" charset="0"/>
              </a:rPr>
              <a:t>KJV)</a:t>
            </a:r>
            <a:r>
              <a:rPr lang="en-US" sz="2450"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450" dirty="0">
              <a:effectLst/>
              <a:latin typeface="Times New Roman" panose="02020603050405020304" pitchFamily="18" charset="0"/>
              <a:ea typeface="Calibri" panose="020F0502020204030204" pitchFamily="34" charset="0"/>
              <a:cs typeface="Times New Roman" panose="02020603050405020304" pitchFamily="18" charset="0"/>
            </a:endParaRPr>
          </a:p>
          <a:p>
            <a:pPr>
              <a:spcBef>
                <a:spcPts val="0"/>
              </a:spcBef>
              <a:spcAft>
                <a:spcPts val="0"/>
              </a:spcAft>
            </a:pPr>
            <a:r>
              <a:rPr lang="en-US" sz="2450" dirty="0">
                <a:latin typeface="Times New Roman" panose="02020603050405020304" pitchFamily="18" charset="0"/>
                <a:ea typeface="Calibri" panose="020F0502020204030204" pitchFamily="34" charset="0"/>
                <a:cs typeface="Times New Roman" panose="02020603050405020304" pitchFamily="18" charset="0"/>
              </a:rPr>
              <a:t>They were</a:t>
            </a:r>
            <a:r>
              <a:rPr lang="en-US" sz="245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450" i="1" dirty="0">
                <a:effectLst/>
                <a:latin typeface="Times New Roman" panose="02020603050405020304" pitchFamily="18" charset="0"/>
                <a:ea typeface="Calibri" panose="020F0502020204030204" pitchFamily="34" charset="0"/>
                <a:cs typeface="Times New Roman" panose="02020603050405020304" pitchFamily="18" charset="0"/>
              </a:rPr>
              <a:t> “to </a:t>
            </a:r>
            <a:r>
              <a:rPr lang="en-US" sz="2450" b="1" i="1" dirty="0">
                <a:effectLst/>
                <a:latin typeface="Times New Roman" panose="02020603050405020304" pitchFamily="18" charset="0"/>
                <a:ea typeface="Calibri" panose="020F0502020204030204" pitchFamily="34" charset="0"/>
                <a:cs typeface="Times New Roman" panose="02020603050405020304" pitchFamily="18" charset="0"/>
              </a:rPr>
              <a:t>feed (</a:t>
            </a:r>
            <a:r>
              <a:rPr lang="en-US" sz="245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450" b="1" i="1" dirty="0">
                <a:effectLst/>
                <a:latin typeface="Times New Roman" panose="02020603050405020304" pitchFamily="18" charset="0"/>
                <a:ea typeface="Calibri" panose="020F0502020204030204" pitchFamily="34" charset="0"/>
                <a:cs typeface="Times New Roman" panose="02020603050405020304" pitchFamily="18" charset="0"/>
              </a:rPr>
              <a:t>to shepherd</a:t>
            </a:r>
            <a:r>
              <a:rPr lang="en-US" sz="245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450" b="1" i="1" dirty="0">
                <a:effectLst/>
                <a:latin typeface="Times New Roman" panose="02020603050405020304" pitchFamily="18" charset="0"/>
                <a:ea typeface="Calibri" panose="020F0502020204030204" pitchFamily="34" charset="0"/>
                <a:cs typeface="Times New Roman" panose="02020603050405020304" pitchFamily="18" charset="0"/>
              </a:rPr>
              <a:t> NKJV)</a:t>
            </a:r>
            <a:r>
              <a:rPr lang="en-US" sz="2450" i="1" dirty="0">
                <a:effectLst/>
                <a:latin typeface="Times New Roman" panose="02020603050405020304" pitchFamily="18" charset="0"/>
                <a:ea typeface="Calibri" panose="020F0502020204030204" pitchFamily="34" charset="0"/>
                <a:cs typeface="Times New Roman" panose="02020603050405020304" pitchFamily="18" charset="0"/>
              </a:rPr>
              <a:t> the church of the Lord which he purchased with his own blood”</a:t>
            </a:r>
            <a:r>
              <a:rPr lang="en-US" sz="2450" dirty="0">
                <a:effectLst/>
                <a:latin typeface="Times New Roman" panose="02020603050405020304" pitchFamily="18" charset="0"/>
                <a:ea typeface="Calibri" panose="020F0502020204030204" pitchFamily="34" charset="0"/>
                <a:cs typeface="Times New Roman" panose="02020603050405020304" pitchFamily="18" charset="0"/>
              </a:rPr>
              <a:t> (Acts 20:28 ASV).</a:t>
            </a:r>
          </a:p>
          <a:p>
            <a:pPr lvl="1">
              <a:spcBef>
                <a:spcPts val="0"/>
              </a:spcBef>
              <a:spcAft>
                <a:spcPts val="0"/>
              </a:spcAft>
            </a:pPr>
            <a:r>
              <a:rPr lang="en-US" sz="245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450" b="1" dirty="0">
                <a:effectLst/>
                <a:latin typeface="Times New Roman" panose="02020603050405020304" pitchFamily="18" charset="0"/>
                <a:ea typeface="Calibri" panose="020F0502020204030204" pitchFamily="34" charset="0"/>
                <a:cs typeface="Times New Roman" panose="02020603050405020304" pitchFamily="18" charset="0"/>
              </a:rPr>
              <a:t>Pastor</a:t>
            </a:r>
            <a:r>
              <a:rPr lang="en-US" sz="245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50" b="1" i="1" dirty="0" err="1">
                <a:effectLst/>
                <a:latin typeface="Times New Roman" panose="02020603050405020304" pitchFamily="18" charset="0"/>
                <a:ea typeface="Calibri" panose="020F0502020204030204" pitchFamily="34" charset="0"/>
                <a:cs typeface="Times New Roman" panose="02020603050405020304" pitchFamily="18" charset="0"/>
              </a:rPr>
              <a:t>poimaínœ</a:t>
            </a:r>
            <a:r>
              <a:rPr lang="en-US" sz="245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450" dirty="0">
                <a:effectLst/>
                <a:latin typeface="Times New Roman" panose="02020603050405020304" pitchFamily="18" charset="0"/>
                <a:ea typeface="Calibri" panose="020F0502020204030204" pitchFamily="34" charset="0"/>
                <a:cs typeface="Times New Roman" panose="02020603050405020304" pitchFamily="18" charset="0"/>
              </a:rPr>
              <a:t> to feed or shepherd the flock. It literally means “to feed, to tend a flock, keep sheep” (Thayer).</a:t>
            </a:r>
          </a:p>
          <a:p>
            <a:pPr>
              <a:spcBef>
                <a:spcPts val="0"/>
              </a:spcBef>
              <a:spcAft>
                <a:spcPts val="0"/>
              </a:spcAft>
            </a:pPr>
            <a:r>
              <a:rPr lang="en-US" sz="2450" dirty="0">
                <a:effectLst/>
                <a:latin typeface="Times New Roman" panose="02020603050405020304" pitchFamily="18" charset="0"/>
                <a:ea typeface="Calibri" panose="020F0502020204030204" pitchFamily="34" charset="0"/>
                <a:cs typeface="Times New Roman" panose="02020603050405020304" pitchFamily="18" charset="0"/>
              </a:rPr>
              <a:t>All three terms are here used to describe the same men doing the same job in the local church.</a:t>
            </a:r>
            <a:endParaRPr lang="en-US" sz="245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827780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24050-F9DD-03C8-FC23-12A85A690C85}"/>
              </a:ext>
            </a:extLst>
          </p:cNvPr>
          <p:cNvSpPr>
            <a:spLocks noGrp="1"/>
          </p:cNvSpPr>
          <p:nvPr>
            <p:ph type="title"/>
          </p:nvPr>
        </p:nvSpPr>
        <p:spPr>
          <a:xfrm>
            <a:off x="1370014" y="798294"/>
            <a:ext cx="7313612" cy="646331"/>
          </a:xfrm>
        </p:spPr>
        <p:txBody>
          <a:bodyPr>
            <a:spAutoFit/>
          </a:bodyPr>
          <a:lstStyle/>
          <a:p>
            <a:r>
              <a:rPr lang="en-US" b="1" dirty="0">
                <a:solidFill>
                  <a:schemeClr val="tx1"/>
                </a:solidFill>
              </a:rPr>
              <a:t>Elders, Bishops, And Pastors</a:t>
            </a:r>
          </a:p>
        </p:txBody>
      </p:sp>
      <p:sp>
        <p:nvSpPr>
          <p:cNvPr id="3" name="Content Placeholder 2">
            <a:extLst>
              <a:ext uri="{FF2B5EF4-FFF2-40B4-BE49-F238E27FC236}">
                <a16:creationId xmlns:a16="http://schemas.microsoft.com/office/drawing/2014/main" id="{AD43CB34-33EE-7F2E-876D-89048E5D461B}"/>
              </a:ext>
            </a:extLst>
          </p:cNvPr>
          <p:cNvSpPr>
            <a:spLocks noGrp="1"/>
          </p:cNvSpPr>
          <p:nvPr>
            <p:ph idx="1"/>
          </p:nvPr>
        </p:nvSpPr>
        <p:spPr>
          <a:xfrm>
            <a:off x="546755" y="1533211"/>
            <a:ext cx="8501995" cy="5339923"/>
          </a:xfrm>
        </p:spPr>
        <p:txBody>
          <a:bodyPr wrap="square">
            <a:spAutoFit/>
          </a:bodyPr>
          <a:lstStyle/>
          <a:p>
            <a:pPr marL="0" marR="0">
              <a:spcBef>
                <a:spcPts val="0"/>
              </a:spcBef>
              <a:spcAft>
                <a:spcPts val="0"/>
              </a:spcAft>
            </a:pPr>
            <a:r>
              <a:rPr lang="en-US" sz="3100" dirty="0">
                <a:effectLst/>
                <a:latin typeface="Times New Roman" panose="02020603050405020304" pitchFamily="18" charset="0"/>
                <a:ea typeface="Calibri" panose="020F0502020204030204" pitchFamily="34" charset="0"/>
                <a:cs typeface="Times New Roman" panose="02020603050405020304" pitchFamily="18" charset="0"/>
              </a:rPr>
              <a:t>1 Peter 5:1-3, </a:t>
            </a:r>
            <a:r>
              <a:rPr lang="en-US" sz="3100" i="1" dirty="0">
                <a:effectLst/>
                <a:latin typeface="Times New Roman" panose="02020603050405020304" pitchFamily="18" charset="0"/>
                <a:ea typeface="Calibri" panose="020F0502020204030204" pitchFamily="34" charset="0"/>
                <a:cs typeface="Times New Roman" panose="02020603050405020304" pitchFamily="18" charset="0"/>
              </a:rPr>
              <a:t>“The </a:t>
            </a:r>
            <a:r>
              <a:rPr lang="en-US" sz="3100" b="1" i="1" dirty="0">
                <a:effectLst/>
                <a:latin typeface="Times New Roman" panose="02020603050405020304" pitchFamily="18" charset="0"/>
                <a:ea typeface="Calibri" panose="020F0502020204030204" pitchFamily="34" charset="0"/>
                <a:cs typeface="Times New Roman" panose="02020603050405020304" pitchFamily="18" charset="0"/>
              </a:rPr>
              <a:t>elders</a:t>
            </a:r>
            <a:r>
              <a:rPr lang="en-US" sz="3100" i="1" dirty="0">
                <a:effectLst/>
                <a:latin typeface="Times New Roman" panose="02020603050405020304" pitchFamily="18" charset="0"/>
                <a:ea typeface="Calibri" panose="020F0502020204030204" pitchFamily="34" charset="0"/>
                <a:cs typeface="Times New Roman" panose="02020603050405020304" pitchFamily="18" charset="0"/>
              </a:rPr>
              <a:t> among you I exhort, who am a fellow-elder, and a witness of the sufferings of Christ, who am also a partaker of the glory that shall be revealed: </a:t>
            </a:r>
            <a:r>
              <a:rPr lang="en-US" sz="3100" b="1" i="1" dirty="0">
                <a:effectLst/>
                <a:latin typeface="Times New Roman" panose="02020603050405020304" pitchFamily="18" charset="0"/>
                <a:ea typeface="Calibri" panose="020F0502020204030204" pitchFamily="34" charset="0"/>
                <a:cs typeface="Times New Roman" panose="02020603050405020304" pitchFamily="18" charset="0"/>
              </a:rPr>
              <a:t>Tend the flock </a:t>
            </a:r>
            <a:r>
              <a:rPr lang="en-US" sz="3100" i="1" dirty="0">
                <a:effectLst/>
                <a:latin typeface="Times New Roman" panose="02020603050405020304" pitchFamily="18" charset="0"/>
                <a:ea typeface="Calibri" panose="020F0502020204030204" pitchFamily="34" charset="0"/>
                <a:cs typeface="Times New Roman" panose="02020603050405020304" pitchFamily="18" charset="0"/>
              </a:rPr>
              <a:t>of God which is among you, exercising the </a:t>
            </a:r>
            <a:r>
              <a:rPr lang="en-US" sz="3100" b="1" i="1" dirty="0">
                <a:effectLst/>
                <a:latin typeface="Times New Roman" panose="02020603050405020304" pitchFamily="18" charset="0"/>
                <a:ea typeface="Calibri" panose="020F0502020204030204" pitchFamily="34" charset="0"/>
                <a:cs typeface="Times New Roman" panose="02020603050405020304" pitchFamily="18" charset="0"/>
              </a:rPr>
              <a:t>oversight</a:t>
            </a:r>
            <a:r>
              <a:rPr lang="en-US" sz="31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100" i="1" dirty="0">
                <a:latin typeface="Times New Roman" panose="02020603050405020304" pitchFamily="18" charset="0"/>
                <a:ea typeface="Calibri" panose="020F0502020204030204" pitchFamily="34" charset="0"/>
                <a:cs typeface="Times New Roman" panose="02020603050405020304" pitchFamily="18" charset="0"/>
              </a:rPr>
              <a:t>…</a:t>
            </a:r>
            <a:r>
              <a:rPr lang="en-US" sz="3100"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3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3100" dirty="0">
                <a:effectLst/>
                <a:latin typeface="Times New Roman" panose="02020603050405020304" pitchFamily="18" charset="0"/>
                <a:ea typeface="Calibri" panose="020F0502020204030204" pitchFamily="34" charset="0"/>
                <a:cs typeface="Times New Roman" panose="02020603050405020304" pitchFamily="18" charset="0"/>
              </a:rPr>
              <a:t>The apostle Peter is addressing the elders. Their work is to </a:t>
            </a:r>
            <a:r>
              <a:rPr lang="en-US" sz="3100" i="1" dirty="0">
                <a:effectLst/>
                <a:latin typeface="Times New Roman" panose="02020603050405020304" pitchFamily="18" charset="0"/>
                <a:ea typeface="Calibri" panose="020F0502020204030204" pitchFamily="34" charset="0"/>
                <a:cs typeface="Times New Roman" panose="02020603050405020304" pitchFamily="18" charset="0"/>
              </a:rPr>
              <a:t>“shepherd,” NKJV, NASV; “tend,” ASV; “feed,” KJV</a:t>
            </a:r>
            <a:r>
              <a:rPr lang="en-US" sz="3100" dirty="0">
                <a:effectLst/>
                <a:latin typeface="Times New Roman" panose="02020603050405020304" pitchFamily="18" charset="0"/>
                <a:ea typeface="Calibri" panose="020F0502020204030204" pitchFamily="34" charset="0"/>
                <a:cs typeface="Times New Roman" panose="02020603050405020304" pitchFamily="18" charset="0"/>
              </a:rPr>
              <a:t>, the flock.</a:t>
            </a:r>
          </a:p>
          <a:p>
            <a:pPr marL="0" marR="0">
              <a:spcBef>
                <a:spcPts val="0"/>
              </a:spcBef>
              <a:spcAft>
                <a:spcPts val="0"/>
              </a:spcAft>
            </a:pPr>
            <a:r>
              <a:rPr lang="en-US" sz="3100" dirty="0">
                <a:effectLst/>
                <a:latin typeface="Times New Roman" panose="02020603050405020304" pitchFamily="18" charset="0"/>
                <a:ea typeface="Calibri" panose="020F0502020204030204" pitchFamily="34" charset="0"/>
                <a:cs typeface="Times New Roman" panose="02020603050405020304" pitchFamily="18" charset="0"/>
              </a:rPr>
              <a:t>The text uses the verb form of “</a:t>
            </a:r>
            <a:r>
              <a:rPr lang="en-US" sz="3100" b="1" dirty="0">
                <a:effectLst/>
                <a:latin typeface="Times New Roman" panose="02020603050405020304" pitchFamily="18" charset="0"/>
                <a:ea typeface="Calibri" panose="020F0502020204030204" pitchFamily="34" charset="0"/>
                <a:cs typeface="Times New Roman" panose="02020603050405020304" pitchFamily="18" charset="0"/>
              </a:rPr>
              <a:t>pastor</a:t>
            </a:r>
            <a:r>
              <a:rPr lang="en-US" sz="3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100" i="1" dirty="0" err="1">
                <a:effectLst/>
                <a:latin typeface="Times New Roman" panose="02020603050405020304" pitchFamily="18" charset="0"/>
                <a:ea typeface="Calibri" panose="020F0502020204030204" pitchFamily="34" charset="0"/>
                <a:cs typeface="Times New Roman" panose="02020603050405020304" pitchFamily="18" charset="0"/>
              </a:rPr>
              <a:t>poimaínœ</a:t>
            </a:r>
            <a:r>
              <a:rPr lang="en-US" sz="3100" dirty="0">
                <a:effectLst/>
                <a:latin typeface="Times New Roman" panose="02020603050405020304" pitchFamily="18" charset="0"/>
                <a:ea typeface="Calibri" panose="020F0502020204030204" pitchFamily="34" charset="0"/>
                <a:cs typeface="Times New Roman" panose="02020603050405020304" pitchFamily="18" charset="0"/>
              </a:rPr>
              <a:t>; the same word used to describe the work of elders/bishops/overseers in Acts 20:28.</a:t>
            </a:r>
            <a:endParaRPr lang="en-US" sz="3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739608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24050-F9DD-03C8-FC23-12A85A690C85}"/>
              </a:ext>
            </a:extLst>
          </p:cNvPr>
          <p:cNvSpPr>
            <a:spLocks noGrp="1"/>
          </p:cNvSpPr>
          <p:nvPr>
            <p:ph type="title"/>
          </p:nvPr>
        </p:nvSpPr>
        <p:spPr>
          <a:xfrm>
            <a:off x="1370014" y="664944"/>
            <a:ext cx="7313612" cy="646331"/>
          </a:xfrm>
        </p:spPr>
        <p:txBody>
          <a:bodyPr>
            <a:spAutoFit/>
          </a:bodyPr>
          <a:lstStyle/>
          <a:p>
            <a:r>
              <a:rPr lang="en-US" b="1" dirty="0">
                <a:solidFill>
                  <a:schemeClr val="tx1"/>
                </a:solidFill>
              </a:rPr>
              <a:t>Elders, Bishops, And Pastors</a:t>
            </a:r>
          </a:p>
        </p:txBody>
      </p:sp>
      <p:sp>
        <p:nvSpPr>
          <p:cNvPr id="3" name="Content Placeholder 2">
            <a:extLst>
              <a:ext uri="{FF2B5EF4-FFF2-40B4-BE49-F238E27FC236}">
                <a16:creationId xmlns:a16="http://schemas.microsoft.com/office/drawing/2014/main" id="{AD43CB34-33EE-7F2E-876D-89048E5D461B}"/>
              </a:ext>
            </a:extLst>
          </p:cNvPr>
          <p:cNvSpPr>
            <a:spLocks noGrp="1"/>
          </p:cNvSpPr>
          <p:nvPr>
            <p:ph idx="1"/>
          </p:nvPr>
        </p:nvSpPr>
        <p:spPr>
          <a:xfrm>
            <a:off x="554214" y="1532133"/>
            <a:ext cx="8420100" cy="5293757"/>
          </a:xfrm>
        </p:spPr>
        <p:txBody>
          <a:bodyPr>
            <a:spAutoFit/>
          </a:bodyPr>
          <a:lstStyle/>
          <a:p>
            <a:pPr marL="0" marR="0">
              <a:spcBef>
                <a:spcPts val="0"/>
              </a:spcBef>
              <a:spcAft>
                <a:spcPts val="0"/>
              </a:spcAft>
            </a:pP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Titus 1:5, </a:t>
            </a:r>
            <a:r>
              <a:rPr lang="en-US" sz="2600" i="1" dirty="0">
                <a:effectLst/>
                <a:latin typeface="Times New Roman" panose="02020603050405020304" pitchFamily="18" charset="0"/>
                <a:ea typeface="Calibri" panose="020F0502020204030204" pitchFamily="34" charset="0"/>
                <a:cs typeface="Times New Roman" panose="02020603050405020304" pitchFamily="18" charset="0"/>
              </a:rPr>
              <a:t>“For this cause left I thee in Crete, that thou shouldest set in order the things that were wanting, and appoint </a:t>
            </a:r>
            <a:r>
              <a:rPr lang="en-US" sz="2600" b="1" i="1" dirty="0">
                <a:effectLst/>
                <a:latin typeface="Times New Roman" panose="02020603050405020304" pitchFamily="18" charset="0"/>
                <a:ea typeface="Calibri" panose="020F0502020204030204" pitchFamily="34" charset="0"/>
                <a:cs typeface="Times New Roman" panose="02020603050405020304" pitchFamily="18" charset="0"/>
              </a:rPr>
              <a:t>elders </a:t>
            </a:r>
            <a:r>
              <a:rPr lang="en-US" sz="2600" i="1" dirty="0">
                <a:effectLst/>
                <a:latin typeface="Times New Roman" panose="02020603050405020304" pitchFamily="18" charset="0"/>
                <a:ea typeface="Calibri" panose="020F0502020204030204" pitchFamily="34" charset="0"/>
                <a:cs typeface="Times New Roman" panose="02020603050405020304" pitchFamily="18" charset="0"/>
              </a:rPr>
              <a:t>in every city, as I gave thee charge.”</a:t>
            </a:r>
          </a:p>
          <a:p>
            <a:pPr marL="0" marR="0">
              <a:spcBef>
                <a:spcPts val="0"/>
              </a:spcBef>
              <a:spcAft>
                <a:spcPts val="0"/>
              </a:spcAft>
            </a:pPr>
            <a:r>
              <a:rPr lang="en-US" sz="2600" dirty="0">
                <a:latin typeface="Times New Roman" panose="02020603050405020304" pitchFamily="18" charset="0"/>
                <a:ea typeface="Calibri" panose="020F0502020204030204" pitchFamily="34" charset="0"/>
                <a:cs typeface="Times New Roman" panose="02020603050405020304" pitchFamily="18" charset="0"/>
              </a:rPr>
              <a:t>Titus 1:5-9, </a:t>
            </a:r>
            <a:r>
              <a:rPr lang="en-US" sz="2600" i="1" dirty="0">
                <a:effectLst/>
                <a:latin typeface="Times New Roman" panose="02020603050405020304" pitchFamily="18" charset="0"/>
                <a:ea typeface="Calibri" panose="020F0502020204030204" pitchFamily="34" charset="0"/>
                <a:cs typeface="Times New Roman" panose="02020603050405020304" pitchFamily="18" charset="0"/>
              </a:rPr>
              <a:t>“If any man is blameless, the husband of one wife, having children that believe, who are not accused of riot or unruly. For the</a:t>
            </a:r>
            <a:r>
              <a:rPr lang="en-US" sz="2600" b="1" i="1" dirty="0">
                <a:effectLst/>
                <a:latin typeface="Times New Roman" panose="02020603050405020304" pitchFamily="18" charset="0"/>
                <a:ea typeface="Calibri" panose="020F0502020204030204" pitchFamily="34" charset="0"/>
                <a:cs typeface="Times New Roman" panose="02020603050405020304" pitchFamily="18" charset="0"/>
              </a:rPr>
              <a:t> bishop (</a:t>
            </a:r>
            <a:r>
              <a:rPr lang="en-US" sz="26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600" b="1" i="1" dirty="0">
                <a:effectLst/>
                <a:latin typeface="Times New Roman" panose="02020603050405020304" pitchFamily="18" charset="0"/>
                <a:ea typeface="Calibri" panose="020F0502020204030204" pitchFamily="34" charset="0"/>
                <a:cs typeface="Times New Roman" panose="02020603050405020304" pitchFamily="18" charset="0"/>
              </a:rPr>
              <a:t>overseer</a:t>
            </a:r>
            <a:r>
              <a:rPr lang="en-US" sz="26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b="1" i="1" dirty="0">
                <a:effectLst/>
                <a:latin typeface="Times New Roman" panose="02020603050405020304" pitchFamily="18" charset="0"/>
                <a:ea typeface="Calibri" panose="020F0502020204030204" pitchFamily="34" charset="0"/>
                <a:cs typeface="Times New Roman" panose="02020603050405020304" pitchFamily="18" charset="0"/>
              </a:rPr>
              <a:t>NAS, ESV) </a:t>
            </a:r>
            <a:r>
              <a:rPr lang="en-US" sz="2600" i="1" dirty="0">
                <a:effectLst/>
                <a:latin typeface="Times New Roman" panose="02020603050405020304" pitchFamily="18" charset="0"/>
                <a:ea typeface="Calibri" panose="020F0502020204030204" pitchFamily="34" charset="0"/>
                <a:cs typeface="Times New Roman" panose="02020603050405020304" pitchFamily="18" charset="0"/>
              </a:rPr>
              <a:t>must be blameless, as God’s steward …”</a:t>
            </a:r>
          </a:p>
          <a:p>
            <a:pPr marL="0" marR="0">
              <a:spcBef>
                <a:spcPts val="0"/>
              </a:spcBef>
              <a:spcAft>
                <a:spcPts val="0"/>
              </a:spcAft>
            </a:pP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The terms </a:t>
            </a:r>
            <a:r>
              <a:rPr lang="en-US" sz="26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600" b="1" i="1" dirty="0">
                <a:effectLst/>
                <a:latin typeface="Times New Roman" panose="02020603050405020304" pitchFamily="18" charset="0"/>
                <a:ea typeface="Calibri" panose="020F0502020204030204" pitchFamily="34" charset="0"/>
                <a:cs typeface="Times New Roman" panose="02020603050405020304" pitchFamily="18" charset="0"/>
              </a:rPr>
              <a:t>elder</a:t>
            </a:r>
            <a:r>
              <a:rPr lang="en-US" sz="26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and </a:t>
            </a:r>
            <a:r>
              <a:rPr lang="en-US" sz="26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600" b="1" i="1" dirty="0">
                <a:effectLst/>
                <a:latin typeface="Times New Roman" panose="02020603050405020304" pitchFamily="18" charset="0"/>
                <a:ea typeface="Calibri" panose="020F0502020204030204" pitchFamily="34" charset="0"/>
                <a:cs typeface="Times New Roman" panose="02020603050405020304" pitchFamily="18" charset="0"/>
              </a:rPr>
              <a:t>bishop</a:t>
            </a:r>
            <a:r>
              <a:rPr lang="en-US" sz="26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b="1" i="1" dirty="0">
                <a:effectLst/>
                <a:latin typeface="Times New Roman" panose="02020603050405020304" pitchFamily="18" charset="0"/>
                <a:ea typeface="Calibri" panose="020F0502020204030204" pitchFamily="34" charset="0"/>
                <a:cs typeface="Times New Roman" panose="02020603050405020304" pitchFamily="18" charset="0"/>
              </a:rPr>
              <a:t>(overseer)</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are here used interchangeably to refer to that office. </a:t>
            </a:r>
          </a:p>
          <a:p>
            <a:pPr marL="0" marR="0">
              <a:spcBef>
                <a:spcPts val="0"/>
              </a:spcBef>
              <a:spcAft>
                <a:spcPts val="0"/>
              </a:spcAft>
            </a:pP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Their work as described in Titus 1:9ff is exactly the same work described in Acts 20 that is to be done by </a:t>
            </a:r>
            <a:r>
              <a:rPr lang="en-US" sz="2600" b="1" dirty="0">
                <a:effectLst/>
                <a:latin typeface="Times New Roman" panose="02020603050405020304" pitchFamily="18" charset="0"/>
                <a:ea typeface="Calibri" panose="020F0502020204030204" pitchFamily="34" charset="0"/>
                <a:cs typeface="Times New Roman" panose="02020603050405020304" pitchFamily="18" charset="0"/>
              </a:rPr>
              <a:t>elders</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or </a:t>
            </a:r>
            <a:r>
              <a:rPr lang="en-US" sz="2600" b="1" dirty="0">
                <a:effectLst/>
                <a:latin typeface="Times New Roman" panose="02020603050405020304" pitchFamily="18" charset="0"/>
                <a:ea typeface="Calibri" panose="020F0502020204030204" pitchFamily="34" charset="0"/>
                <a:cs typeface="Times New Roman" panose="02020603050405020304" pitchFamily="18" charset="0"/>
              </a:rPr>
              <a:t>bishops</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They are </a:t>
            </a:r>
            <a:r>
              <a:rPr lang="en-US" sz="26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600" b="1" i="1" dirty="0">
                <a:effectLst/>
                <a:latin typeface="Times New Roman" panose="02020603050405020304" pitchFamily="18" charset="0"/>
                <a:ea typeface="Calibri" panose="020F0502020204030204" pitchFamily="34" charset="0"/>
                <a:cs typeface="Times New Roman" panose="02020603050405020304" pitchFamily="18" charset="0"/>
              </a:rPr>
              <a:t>shepherds</a:t>
            </a:r>
            <a:r>
              <a:rPr lang="en-US" sz="26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b="1" i="1" dirty="0">
                <a:effectLst/>
                <a:latin typeface="Times New Roman" panose="02020603050405020304" pitchFamily="18" charset="0"/>
                <a:ea typeface="Calibri" panose="020F0502020204030204" pitchFamily="34" charset="0"/>
                <a:cs typeface="Times New Roman" panose="02020603050405020304" pitchFamily="18" charset="0"/>
              </a:rPr>
              <a:t>(pastors) </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and protect the flock.</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576345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24050-F9DD-03C8-FC23-12A85A690C85}"/>
              </a:ext>
            </a:extLst>
          </p:cNvPr>
          <p:cNvSpPr>
            <a:spLocks noGrp="1"/>
          </p:cNvSpPr>
          <p:nvPr>
            <p:ph type="title"/>
          </p:nvPr>
        </p:nvSpPr>
        <p:spPr>
          <a:xfrm>
            <a:off x="1370014" y="664944"/>
            <a:ext cx="7313612" cy="646331"/>
          </a:xfrm>
        </p:spPr>
        <p:txBody>
          <a:bodyPr>
            <a:spAutoFit/>
          </a:bodyPr>
          <a:lstStyle/>
          <a:p>
            <a:r>
              <a:rPr lang="en-US" b="1" dirty="0">
                <a:solidFill>
                  <a:schemeClr val="tx1"/>
                </a:solidFill>
              </a:rPr>
              <a:t>Elders, Bishops, And Pastors</a:t>
            </a:r>
          </a:p>
        </p:txBody>
      </p:sp>
      <p:sp>
        <p:nvSpPr>
          <p:cNvPr id="3" name="Content Placeholder 2">
            <a:extLst>
              <a:ext uri="{FF2B5EF4-FFF2-40B4-BE49-F238E27FC236}">
                <a16:creationId xmlns:a16="http://schemas.microsoft.com/office/drawing/2014/main" id="{AD43CB34-33EE-7F2E-876D-89048E5D461B}"/>
              </a:ext>
            </a:extLst>
          </p:cNvPr>
          <p:cNvSpPr>
            <a:spLocks noGrp="1"/>
          </p:cNvSpPr>
          <p:nvPr>
            <p:ph idx="1"/>
          </p:nvPr>
        </p:nvSpPr>
        <p:spPr>
          <a:xfrm>
            <a:off x="544787" y="1466144"/>
            <a:ext cx="8420100" cy="5375831"/>
          </a:xfrm>
        </p:spPr>
        <p:txBody>
          <a:bodyPr>
            <a:spAutoFit/>
          </a:bodyPr>
          <a:lstStyle/>
          <a:p>
            <a:pPr marL="0" marR="0">
              <a:spcBef>
                <a:spcPts val="0"/>
              </a:spcBef>
              <a:spcAft>
                <a:spcPts val="800"/>
              </a:spcAft>
            </a:pPr>
            <a:r>
              <a:rPr lang="en-US" sz="3000" dirty="0">
                <a:effectLst/>
                <a:latin typeface="Times New Roman" panose="02020603050405020304" pitchFamily="18" charset="0"/>
                <a:ea typeface="Calibri" panose="020F0502020204030204" pitchFamily="34" charset="0"/>
                <a:cs typeface="Times New Roman" panose="02020603050405020304" pitchFamily="18" charset="0"/>
              </a:rPr>
              <a:t>Clearly “</a:t>
            </a:r>
            <a:r>
              <a:rPr lang="en-US" sz="3000" b="1" dirty="0">
                <a:effectLst/>
                <a:latin typeface="Times New Roman" panose="02020603050405020304" pitchFamily="18" charset="0"/>
                <a:ea typeface="Calibri" panose="020F0502020204030204" pitchFamily="34" charset="0"/>
                <a:cs typeface="Times New Roman" panose="02020603050405020304" pitchFamily="18" charset="0"/>
              </a:rPr>
              <a:t>elders</a:t>
            </a:r>
            <a:r>
              <a:rPr lang="en-US" sz="3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dirty="0">
                <a:effectLst/>
                <a:latin typeface="Times New Roman" panose="02020603050405020304" pitchFamily="18" charset="0"/>
                <a:ea typeface="Calibri" panose="020F0502020204030204" pitchFamily="34" charset="0"/>
                <a:cs typeface="Times New Roman" panose="02020603050405020304" pitchFamily="18" charset="0"/>
              </a:rPr>
              <a:t>overseers</a:t>
            </a:r>
            <a:r>
              <a:rPr lang="en-US" sz="3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dirty="0">
                <a:effectLst/>
                <a:latin typeface="Times New Roman" panose="02020603050405020304" pitchFamily="18" charset="0"/>
                <a:ea typeface="Calibri" panose="020F0502020204030204" pitchFamily="34" charset="0"/>
                <a:cs typeface="Times New Roman" panose="02020603050405020304" pitchFamily="18" charset="0"/>
              </a:rPr>
              <a:t>pastors</a:t>
            </a:r>
            <a:r>
              <a:rPr lang="en-US" sz="3000" dirty="0">
                <a:effectLst/>
                <a:latin typeface="Times New Roman" panose="02020603050405020304" pitchFamily="18" charset="0"/>
                <a:ea typeface="Calibri" panose="020F0502020204030204" pitchFamily="34" charset="0"/>
                <a:cs typeface="Times New Roman" panose="02020603050405020304" pitchFamily="18" charset="0"/>
              </a:rPr>
              <a:t>,” and “</a:t>
            </a:r>
            <a:r>
              <a:rPr lang="en-US" sz="3000" b="1" dirty="0">
                <a:effectLst/>
                <a:latin typeface="Times New Roman" panose="02020603050405020304" pitchFamily="18" charset="0"/>
                <a:ea typeface="Calibri" panose="020F0502020204030204" pitchFamily="34" charset="0"/>
                <a:cs typeface="Times New Roman" panose="02020603050405020304" pitchFamily="18" charset="0"/>
              </a:rPr>
              <a:t>bishops</a:t>
            </a:r>
            <a:r>
              <a:rPr lang="en-US" sz="3000" dirty="0">
                <a:effectLst/>
                <a:latin typeface="Times New Roman" panose="02020603050405020304" pitchFamily="18" charset="0"/>
                <a:ea typeface="Calibri" panose="020F0502020204030204" pitchFamily="34" charset="0"/>
                <a:cs typeface="Times New Roman" panose="02020603050405020304" pitchFamily="18" charset="0"/>
              </a:rPr>
              <a:t>” in these passages are used interchangeably, referring to the same men in the same work.</a:t>
            </a:r>
          </a:p>
          <a:p>
            <a:pPr marL="0" marR="0">
              <a:spcBef>
                <a:spcPts val="0"/>
              </a:spcBef>
              <a:spcAft>
                <a:spcPts val="800"/>
              </a:spcAft>
            </a:pPr>
            <a:r>
              <a:rPr lang="en-US" sz="3000" dirty="0">
                <a:effectLst/>
                <a:latin typeface="Times New Roman" panose="02020603050405020304" pitchFamily="18" charset="0"/>
                <a:ea typeface="Calibri" panose="020F0502020204030204" pitchFamily="34" charset="0"/>
                <a:cs typeface="Times New Roman" panose="02020603050405020304" pitchFamily="18" charset="0"/>
              </a:rPr>
              <a:t>All four terms refer to an office in the local congregation, and are therefore identical in extent of jurisdiction (cf. Acts 20:17, 28; 1 Peter 5:1-3; etc.). Their qualifications and works are identical.</a:t>
            </a:r>
          </a:p>
          <a:p>
            <a:pPr marL="0" marR="0">
              <a:spcBef>
                <a:spcPts val="0"/>
              </a:spcBef>
              <a:spcAft>
                <a:spcPts val="800"/>
              </a:spcAft>
            </a:pPr>
            <a:r>
              <a:rPr lang="en-US" sz="3000" dirty="0">
                <a:effectLst/>
                <a:latin typeface="Times New Roman" panose="02020603050405020304" pitchFamily="18" charset="0"/>
                <a:ea typeface="Calibri" panose="020F0502020204030204" pitchFamily="34" charset="0"/>
                <a:cs typeface="Times New Roman" panose="02020603050405020304" pitchFamily="18" charset="0"/>
              </a:rPr>
              <a:t>It is a perversion in organization for denominations to distinguish the terms as if they apply to different offices.</a:t>
            </a:r>
            <a:endParaRPr lang="en-US"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188152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370014" y="736739"/>
            <a:ext cx="7313612" cy="707886"/>
          </a:xfrm>
          <a:noFill/>
        </p:spPr>
        <p:txBody>
          <a:bodyPr>
            <a:spAutoFit/>
          </a:bodyPr>
          <a:lstStyle/>
          <a:p>
            <a:pPr algn="ctr" eaLnBrk="1" hangingPunct="1">
              <a:defRPr/>
            </a:pPr>
            <a:r>
              <a:rPr lang="en-US" sz="4000" b="1" dirty="0">
                <a:solidFill>
                  <a:schemeClr val="tx1"/>
                </a:solidFill>
              </a:rPr>
              <a:t>The New Testament Church</a:t>
            </a:r>
          </a:p>
        </p:txBody>
      </p:sp>
      <p:sp>
        <p:nvSpPr>
          <p:cNvPr id="12291" name="Rectangle 3"/>
          <p:cNvSpPr>
            <a:spLocks noGrp="1" noChangeArrowheads="1"/>
          </p:cNvSpPr>
          <p:nvPr>
            <p:ph idx="1"/>
          </p:nvPr>
        </p:nvSpPr>
        <p:spPr>
          <a:xfrm>
            <a:off x="495300" y="1752600"/>
            <a:ext cx="8153400" cy="4228850"/>
          </a:xfrm>
        </p:spPr>
        <p:txBody>
          <a:bodyPr>
            <a:spAutoFit/>
          </a:bodyPr>
          <a:lstStyle/>
          <a:p>
            <a:pPr eaLnBrk="1" hangingPunct="1">
              <a:defRPr/>
            </a:pPr>
            <a:r>
              <a:rPr lang="en-US" sz="2800" b="1" dirty="0"/>
              <a:t>Has a divine mission.</a:t>
            </a:r>
          </a:p>
          <a:p>
            <a:pPr lvl="1" eaLnBrk="1" hangingPunct="1">
              <a:defRPr/>
            </a:pPr>
            <a:r>
              <a:rPr lang="en-US" sz="2800" dirty="0"/>
              <a:t>Evangelism. 1 Timothy 3:15;</a:t>
            </a:r>
            <a:br>
              <a:rPr lang="en-US" sz="2800" dirty="0"/>
            </a:br>
            <a:r>
              <a:rPr lang="en-US" sz="2800" dirty="0"/>
              <a:t>Acts 11:22; Philippians 1:3-5; 4:14-16; </a:t>
            </a:r>
            <a:br>
              <a:rPr lang="en-US" sz="2800" dirty="0"/>
            </a:br>
            <a:r>
              <a:rPr lang="en-US" sz="2800" dirty="0"/>
              <a:t>2 Corinthians 11:8-9</a:t>
            </a:r>
          </a:p>
          <a:p>
            <a:pPr lvl="1" eaLnBrk="1" hangingPunct="1">
              <a:defRPr/>
            </a:pPr>
            <a:r>
              <a:rPr lang="en-US" sz="2800" dirty="0"/>
              <a:t>Benevolence. Acts 2, 4, 6;</a:t>
            </a:r>
            <a:br>
              <a:rPr lang="en-US" sz="2800" dirty="0"/>
            </a:br>
            <a:r>
              <a:rPr lang="en-US" sz="2800" dirty="0"/>
              <a:t>Acts 11:27-30; 1 Corinthians 16:1-3;</a:t>
            </a:r>
            <a:br>
              <a:rPr lang="en-US" sz="2800" dirty="0"/>
            </a:br>
            <a:r>
              <a:rPr lang="en-US" sz="2800" dirty="0"/>
              <a:t>2 Corinthians 8:1-5; 9:1-2;</a:t>
            </a:r>
            <a:br>
              <a:rPr lang="en-US" sz="2800" dirty="0"/>
            </a:br>
            <a:r>
              <a:rPr lang="en-US" sz="2800" dirty="0"/>
              <a:t>Romans 15:25ff</a:t>
            </a:r>
          </a:p>
          <a:p>
            <a:pPr lvl="1" eaLnBrk="1" hangingPunct="1">
              <a:defRPr/>
            </a:pPr>
            <a:r>
              <a:rPr lang="en-US" sz="2800" dirty="0"/>
              <a:t>Edification. Ephesians 4:11-16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additive="base">
                                        <p:cTn id="7" dur="500" fill="hold"/>
                                        <p:tgtEl>
                                          <p:spTgt spid="1229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22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12291">
                                            <p:txEl>
                                              <p:pRg st="1" end="1"/>
                                            </p:txEl>
                                          </p:spTgt>
                                        </p:tgtEl>
                                        <p:attrNameLst>
                                          <p:attrName>style.visibility</p:attrName>
                                        </p:attrNameLst>
                                      </p:cBhvr>
                                      <p:to>
                                        <p:strVal val="visible"/>
                                      </p:to>
                                    </p:set>
                                    <p:anim calcmode="lin" valueType="num">
                                      <p:cBhvr additive="base">
                                        <p:cTn id="13" dur="500" fill="hold"/>
                                        <p:tgtEl>
                                          <p:spTgt spid="1229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229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12291">
                                            <p:txEl>
                                              <p:pRg st="2" end="2"/>
                                            </p:txEl>
                                          </p:spTgt>
                                        </p:tgtEl>
                                        <p:attrNameLst>
                                          <p:attrName>style.visibility</p:attrName>
                                        </p:attrNameLst>
                                      </p:cBhvr>
                                      <p:to>
                                        <p:strVal val="visible"/>
                                      </p:to>
                                    </p:set>
                                    <p:anim calcmode="lin" valueType="num">
                                      <p:cBhvr additive="base">
                                        <p:cTn id="19" dur="500" fill="hold"/>
                                        <p:tgtEl>
                                          <p:spTgt spid="1229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229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12291">
                                            <p:txEl>
                                              <p:pRg st="3" end="3"/>
                                            </p:txEl>
                                          </p:spTgt>
                                        </p:tgtEl>
                                        <p:attrNameLst>
                                          <p:attrName>style.visibility</p:attrName>
                                        </p:attrNameLst>
                                      </p:cBhvr>
                                      <p:to>
                                        <p:strVal val="visible"/>
                                      </p:to>
                                    </p:set>
                                    <p:anim calcmode="lin" valueType="num">
                                      <p:cBhvr additive="base">
                                        <p:cTn id="25" dur="500" fill="hold"/>
                                        <p:tgtEl>
                                          <p:spTgt spid="12291">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229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bldLvl="2"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370014" y="798294"/>
            <a:ext cx="7313612" cy="646331"/>
          </a:xfrm>
          <a:noFill/>
        </p:spPr>
        <p:txBody>
          <a:bodyPr>
            <a:spAutoFit/>
          </a:bodyPr>
          <a:lstStyle/>
          <a:p>
            <a:pPr algn="ctr" eaLnBrk="1" hangingPunct="1">
              <a:defRPr/>
            </a:pPr>
            <a:r>
              <a:rPr lang="en-US" b="1" dirty="0">
                <a:solidFill>
                  <a:schemeClr val="tx1"/>
                </a:solidFill>
              </a:rPr>
              <a:t>The New Testament Church</a:t>
            </a:r>
          </a:p>
        </p:txBody>
      </p:sp>
      <p:sp>
        <p:nvSpPr>
          <p:cNvPr id="10243" name="Rectangle 3"/>
          <p:cNvSpPr>
            <a:spLocks noGrp="1" noChangeArrowheads="1"/>
          </p:cNvSpPr>
          <p:nvPr>
            <p:ph idx="1"/>
          </p:nvPr>
        </p:nvSpPr>
        <p:spPr>
          <a:xfrm>
            <a:off x="419100" y="1676400"/>
            <a:ext cx="8801100" cy="4918269"/>
          </a:xfrm>
        </p:spPr>
        <p:txBody>
          <a:bodyPr>
            <a:spAutoFit/>
          </a:bodyPr>
          <a:lstStyle/>
          <a:p>
            <a:pPr eaLnBrk="1" hangingPunct="1">
              <a:lnSpc>
                <a:spcPct val="90000"/>
              </a:lnSpc>
              <a:defRPr/>
            </a:pPr>
            <a:r>
              <a:rPr lang="en-US" sz="2800" b="1" dirty="0"/>
              <a:t>Founded upon Jesus Christ, the Son of God.</a:t>
            </a:r>
            <a:r>
              <a:rPr lang="en-US" sz="2800" dirty="0"/>
              <a:t> Matthew 16:18; 1 Corinthians 3:11; </a:t>
            </a:r>
            <a:br>
              <a:rPr lang="en-US" sz="2800" dirty="0"/>
            </a:br>
            <a:r>
              <a:rPr lang="en-US" sz="2800" dirty="0"/>
              <a:t>1 Corinthians. 2:2</a:t>
            </a:r>
          </a:p>
          <a:p>
            <a:pPr eaLnBrk="1" hangingPunct="1">
              <a:lnSpc>
                <a:spcPct val="90000"/>
              </a:lnSpc>
              <a:defRPr/>
            </a:pPr>
            <a:r>
              <a:rPr lang="en-US" sz="2800" b="1" dirty="0"/>
              <a:t>Began in Jerusalem about 33 A.D.</a:t>
            </a:r>
            <a:br>
              <a:rPr lang="en-US" sz="2800" b="1" dirty="0"/>
            </a:br>
            <a:r>
              <a:rPr lang="en-US" sz="2800" dirty="0"/>
              <a:t>Isaiah 2:3; Matthew 3:2; Matthew 4:17; Mark 1:14-15; Luke 10:9; Matthew 10:7; Mark 9:1; Luke 24:44ff; Acts 1:6-8; </a:t>
            </a:r>
            <a:br>
              <a:rPr lang="en-US" sz="2800" dirty="0"/>
            </a:br>
            <a:r>
              <a:rPr lang="en-US" sz="2800" dirty="0"/>
              <a:t>2:1-4,47; 11:15</a:t>
            </a:r>
          </a:p>
          <a:p>
            <a:pPr eaLnBrk="1" hangingPunct="1">
              <a:lnSpc>
                <a:spcPct val="90000"/>
              </a:lnSpc>
              <a:defRPr/>
            </a:pPr>
            <a:r>
              <a:rPr lang="en-US" sz="2800" b="1" dirty="0"/>
              <a:t>Christ is its head and only source of authority.</a:t>
            </a:r>
            <a:r>
              <a:rPr lang="en-US" sz="2800" dirty="0"/>
              <a:t> Matthew 28:19;</a:t>
            </a:r>
            <a:br>
              <a:rPr lang="en-US" sz="2800" dirty="0"/>
            </a:br>
            <a:r>
              <a:rPr lang="en-US" sz="2800" dirty="0"/>
              <a:t>Ephesians 1:22-23; Matthew 21:23-27; Matthew 7:21; Luke 6:46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bldLvl="2"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370014" y="798294"/>
            <a:ext cx="7313612" cy="646331"/>
          </a:xfrm>
          <a:noFill/>
        </p:spPr>
        <p:txBody>
          <a:bodyPr>
            <a:spAutoFit/>
          </a:bodyPr>
          <a:lstStyle/>
          <a:p>
            <a:pPr algn="ctr" eaLnBrk="1" hangingPunct="1">
              <a:defRPr/>
            </a:pPr>
            <a:r>
              <a:rPr lang="en-US" b="1" dirty="0">
                <a:solidFill>
                  <a:schemeClr val="tx1"/>
                </a:solidFill>
              </a:rPr>
              <a:t>The New Testament Church</a:t>
            </a:r>
          </a:p>
        </p:txBody>
      </p:sp>
      <p:sp>
        <p:nvSpPr>
          <p:cNvPr id="11267" name="Rectangle 3"/>
          <p:cNvSpPr>
            <a:spLocks noGrp="1" noChangeArrowheads="1"/>
          </p:cNvSpPr>
          <p:nvPr>
            <p:ph idx="1"/>
          </p:nvPr>
        </p:nvSpPr>
        <p:spPr>
          <a:xfrm>
            <a:off x="190500" y="1727200"/>
            <a:ext cx="8763000" cy="3022366"/>
          </a:xfrm>
        </p:spPr>
        <p:txBody>
          <a:bodyPr>
            <a:spAutoFit/>
          </a:bodyPr>
          <a:lstStyle/>
          <a:p>
            <a:pPr eaLnBrk="1" hangingPunct="1">
              <a:defRPr/>
            </a:pPr>
            <a:r>
              <a:rPr lang="en-US" sz="2800" b="1" dirty="0"/>
              <a:t>Organized after the divine pattern. </a:t>
            </a:r>
          </a:p>
          <a:p>
            <a:pPr marL="0" indent="0" eaLnBrk="1" hangingPunct="1">
              <a:buNone/>
              <a:defRPr/>
            </a:pPr>
            <a:r>
              <a:rPr lang="en-US" sz="2800" b="1" dirty="0"/>
              <a:t>	</a:t>
            </a:r>
            <a:r>
              <a:rPr lang="en-US" sz="2800" dirty="0"/>
              <a:t>Philippians 1:1</a:t>
            </a:r>
          </a:p>
          <a:p>
            <a:pPr lvl="1" eaLnBrk="1" hangingPunct="1">
              <a:defRPr/>
            </a:pPr>
            <a:r>
              <a:rPr lang="en-US" sz="2800" dirty="0"/>
              <a:t>Elders: Acts 14:23; 20:28; 1 Peter 5:1ff; </a:t>
            </a:r>
            <a:br>
              <a:rPr lang="en-US" sz="2800" dirty="0"/>
            </a:br>
            <a:r>
              <a:rPr lang="en-US" sz="2800" dirty="0"/>
              <a:t>1 Timothy 3:1-7; Titus 1:5-7</a:t>
            </a:r>
          </a:p>
          <a:p>
            <a:pPr lvl="1" eaLnBrk="1" hangingPunct="1">
              <a:defRPr/>
            </a:pPr>
            <a:r>
              <a:rPr lang="en-US" sz="2800" dirty="0"/>
              <a:t>Deacons: 1 Timothy 3:8-13</a:t>
            </a:r>
          </a:p>
          <a:p>
            <a:pPr lvl="1" eaLnBrk="1" hangingPunct="1">
              <a:defRPr/>
            </a:pPr>
            <a:r>
              <a:rPr lang="en-US" sz="2800" dirty="0"/>
              <a:t>Members: 1 Corinthians 12:12ff</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11267">
                                            <p:txEl>
                                              <p:pRg st="1" end="1"/>
                                            </p:txEl>
                                          </p:spTgt>
                                        </p:tgtEl>
                                        <p:attrNameLst>
                                          <p:attrName>style.visibility</p:attrName>
                                        </p:attrNameLst>
                                      </p:cBhvr>
                                      <p:to>
                                        <p:strVal val="visible"/>
                                      </p:to>
                                    </p:set>
                                    <p:anim calcmode="lin" valueType="num">
                                      <p:cBhvr additive="base">
                                        <p:cTn id="11" dur="500" fill="hold"/>
                                        <p:tgtEl>
                                          <p:spTgt spid="11267">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12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12" fill="hold" grpId="0" nodeType="clickEffect">
                                  <p:stCondLst>
                                    <p:cond delay="0"/>
                                  </p:stCondLst>
                                  <p:childTnLst>
                                    <p:set>
                                      <p:cBhvr>
                                        <p:cTn id="16" dur="1" fill="hold">
                                          <p:stCondLst>
                                            <p:cond delay="0"/>
                                          </p:stCondLst>
                                        </p:cTn>
                                        <p:tgtEl>
                                          <p:spTgt spid="11267">
                                            <p:txEl>
                                              <p:pRg st="2" end="2"/>
                                            </p:txEl>
                                          </p:spTgt>
                                        </p:tgtEl>
                                        <p:attrNameLst>
                                          <p:attrName>style.visibility</p:attrName>
                                        </p:attrNameLst>
                                      </p:cBhvr>
                                      <p:to>
                                        <p:strVal val="visible"/>
                                      </p:to>
                                    </p:set>
                                    <p:anim calcmode="lin" valueType="num">
                                      <p:cBhvr additive="base">
                                        <p:cTn id="17" dur="500" fill="hold"/>
                                        <p:tgtEl>
                                          <p:spTgt spid="11267">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12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12" fill="hold" grpId="0" nodeType="clickEffect">
                                  <p:stCondLst>
                                    <p:cond delay="0"/>
                                  </p:stCondLst>
                                  <p:childTnLst>
                                    <p:set>
                                      <p:cBhvr>
                                        <p:cTn id="22" dur="1" fill="hold">
                                          <p:stCondLst>
                                            <p:cond delay="0"/>
                                          </p:stCondLst>
                                        </p:cTn>
                                        <p:tgtEl>
                                          <p:spTgt spid="11267">
                                            <p:txEl>
                                              <p:pRg st="3" end="3"/>
                                            </p:txEl>
                                          </p:spTgt>
                                        </p:tgtEl>
                                        <p:attrNameLst>
                                          <p:attrName>style.visibility</p:attrName>
                                        </p:attrNameLst>
                                      </p:cBhvr>
                                      <p:to>
                                        <p:strVal val="visible"/>
                                      </p:to>
                                    </p:set>
                                    <p:anim calcmode="lin" valueType="num">
                                      <p:cBhvr additive="base">
                                        <p:cTn id="23" dur="500" fill="hold"/>
                                        <p:tgtEl>
                                          <p:spTgt spid="11267">
                                            <p:txEl>
                                              <p:pRg st="3" end="3"/>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126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12" fill="hold" grpId="0" nodeType="clickEffect">
                                  <p:stCondLst>
                                    <p:cond delay="0"/>
                                  </p:stCondLst>
                                  <p:childTnLst>
                                    <p:set>
                                      <p:cBhvr>
                                        <p:cTn id="28" dur="1" fill="hold">
                                          <p:stCondLst>
                                            <p:cond delay="0"/>
                                          </p:stCondLst>
                                        </p:cTn>
                                        <p:tgtEl>
                                          <p:spTgt spid="11267">
                                            <p:txEl>
                                              <p:pRg st="4" end="4"/>
                                            </p:txEl>
                                          </p:spTgt>
                                        </p:tgtEl>
                                        <p:attrNameLst>
                                          <p:attrName>style.visibility</p:attrName>
                                        </p:attrNameLst>
                                      </p:cBhvr>
                                      <p:to>
                                        <p:strVal val="visible"/>
                                      </p:to>
                                    </p:set>
                                    <p:anim calcmode="lin" valueType="num">
                                      <p:cBhvr additive="base">
                                        <p:cTn id="29" dur="500" fill="hold"/>
                                        <p:tgtEl>
                                          <p:spTgt spid="11267">
                                            <p:txEl>
                                              <p:pRg st="4" end="4"/>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1126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uiExpand="1" build="p" bldLvl="2"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 descr="ntx-bible-hierarchy-organization-universal-church"/>
          <p:cNvPicPr>
            <a:picLocks noChangeAspect="1" noChangeArrowheads="1"/>
          </p:cNvPicPr>
          <p:nvPr/>
        </p:nvPicPr>
        <p:blipFill>
          <a:blip r:embed="rId2" cstate="print"/>
          <a:srcRect/>
          <a:stretch>
            <a:fillRect/>
          </a:stretch>
        </p:blipFill>
        <p:spPr bwMode="auto">
          <a:xfrm>
            <a:off x="228600" y="0"/>
            <a:ext cx="8610600" cy="68580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3" descr="ntx-bible-eldership-hierarchy-organization-local-church-33-150AD">
            <a:hlinkClick r:id="rId2"/>
          </p:cNvPr>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ntx-eldership-exalted-elder-150-250AD">
            <a:hlinkClick r:id="rId3"/>
          </p:cNvPr>
          <p:cNvPicPr>
            <a:picLocks noChangeAspect="1" noChangeArrowheads="1"/>
          </p:cNvPicPr>
          <p:nvPr/>
        </p:nvPicPr>
        <p:blipFill>
          <a:blip r:embed="rId4"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3" descr="ntx-diocesan-bishop-over-churches-250-451AD">
            <a:hlinkClick r:id="rId3"/>
          </p:cNvPr>
          <p:cNvPicPr>
            <a:picLocks noChangeAspect="1" noChangeArrowheads="1"/>
          </p:cNvPicPr>
          <p:nvPr/>
        </p:nvPicPr>
        <p:blipFill>
          <a:blip r:embed="rId4"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031" descr="ntx-metropolitan-over-diocesan-bishops-250-451AD">
            <a:hlinkClick r:id="rId2"/>
          </p:cNvPr>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051" descr="ntx-patriarch-over-metropolitans-250-451AD">
            <a:hlinkClick r:id="rId2"/>
          </p:cNvPr>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Theme12">
  <a:themeElements>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Eclipse">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heme12" id="{36C0F4FE-0B84-4C4B-AE26-AC5E32C63F98}" vid="{8E979A5B-2251-4516-9B13-0DC95807AC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102</TotalTime>
  <Words>1188</Words>
  <Application>Microsoft Office PowerPoint</Application>
  <PresentationFormat>On-screen Show (4:3)</PresentationFormat>
  <Paragraphs>50</Paragraphs>
  <Slides>14</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Calibri</vt:lpstr>
      <vt:lpstr>Garamond</vt:lpstr>
      <vt:lpstr>Times</vt:lpstr>
      <vt:lpstr>Times New Roman</vt:lpstr>
      <vt:lpstr>Verdana</vt:lpstr>
      <vt:lpstr>Wingdings</vt:lpstr>
      <vt:lpstr>Theme12</vt:lpstr>
      <vt:lpstr>The New Testament Church (Part 2) Matthew 16:13-18</vt:lpstr>
      <vt:lpstr>The New Testament Church</vt:lpstr>
      <vt:lpstr>The New Testament Church</vt:lpstr>
      <vt:lpstr>PowerPoint Presentation</vt:lpstr>
      <vt:lpstr>PowerPoint Presentation</vt:lpstr>
      <vt:lpstr>PowerPoint Presentation</vt:lpstr>
      <vt:lpstr>PowerPoint Presentation</vt:lpstr>
      <vt:lpstr>PowerPoint Presentation</vt:lpstr>
      <vt:lpstr>PowerPoint Presentation</vt:lpstr>
      <vt:lpstr>Elders, Bishops, And Pastors</vt:lpstr>
      <vt:lpstr>Elders, Bishops, And Pastors</vt:lpstr>
      <vt:lpstr>Elders, Bishops, And Pastors</vt:lpstr>
      <vt:lpstr>Elders, Bishops, And Pastors</vt:lpstr>
      <vt:lpstr>The New Testament Church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New Testament Church (Part 2)</dc:title>
  <dc:creator>Micky Galloway</dc:creator>
  <cp:lastModifiedBy>Richard Lidh</cp:lastModifiedBy>
  <cp:revision>8</cp:revision>
  <cp:lastPrinted>2022-08-08T03:18:05Z</cp:lastPrinted>
  <dcterms:created xsi:type="dcterms:W3CDTF">2022-08-06T18:48:01Z</dcterms:created>
  <dcterms:modified xsi:type="dcterms:W3CDTF">2022-08-08T03:18:22Z</dcterms:modified>
</cp:coreProperties>
</file>